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14"/>
  </p:notesMasterIdLst>
  <p:sldIdLst>
    <p:sldId id="256" r:id="rId3"/>
    <p:sldId id="257" r:id="rId4"/>
    <p:sldId id="259" r:id="rId5"/>
    <p:sldId id="264" r:id="rId6"/>
    <p:sldId id="265" r:id="rId7"/>
    <p:sldId id="266" r:id="rId8"/>
    <p:sldId id="279" r:id="rId9"/>
    <p:sldId id="280" r:id="rId10"/>
    <p:sldId id="281" r:id="rId11"/>
    <p:sldId id="260" r:id="rId12"/>
    <p:sldId id="261" r:id="rId13"/>
    <p:sldId id="263" r:id="rId14"/>
    <p:sldId id="267" r:id="rId15"/>
    <p:sldId id="268" r:id="rId16"/>
    <p:sldId id="270" r:id="rId17"/>
    <p:sldId id="272" r:id="rId18"/>
    <p:sldId id="271" r:id="rId19"/>
    <p:sldId id="282" r:id="rId20"/>
    <p:sldId id="274" r:id="rId21"/>
    <p:sldId id="275" r:id="rId22"/>
    <p:sldId id="276" r:id="rId23"/>
    <p:sldId id="277" r:id="rId24"/>
    <p:sldId id="284" r:id="rId25"/>
    <p:sldId id="285" r:id="rId26"/>
    <p:sldId id="283" r:id="rId27"/>
    <p:sldId id="295" r:id="rId28"/>
    <p:sldId id="286" r:id="rId29"/>
    <p:sldId id="287" r:id="rId30"/>
    <p:sldId id="291" r:id="rId31"/>
    <p:sldId id="292" r:id="rId32"/>
    <p:sldId id="289" r:id="rId33"/>
    <p:sldId id="294" r:id="rId34"/>
    <p:sldId id="298" r:id="rId35"/>
    <p:sldId id="299" r:id="rId36"/>
    <p:sldId id="300" r:id="rId37"/>
    <p:sldId id="301" r:id="rId38"/>
    <p:sldId id="302" r:id="rId39"/>
    <p:sldId id="303" r:id="rId40"/>
    <p:sldId id="311" r:id="rId41"/>
    <p:sldId id="314" r:id="rId42"/>
    <p:sldId id="312" r:id="rId43"/>
    <p:sldId id="323" r:id="rId44"/>
    <p:sldId id="326" r:id="rId45"/>
    <p:sldId id="327" r:id="rId46"/>
    <p:sldId id="328" r:id="rId47"/>
    <p:sldId id="333" r:id="rId48"/>
    <p:sldId id="334" r:id="rId49"/>
    <p:sldId id="335" r:id="rId50"/>
    <p:sldId id="337" r:id="rId51"/>
    <p:sldId id="338" r:id="rId52"/>
    <p:sldId id="356" r:id="rId53"/>
    <p:sldId id="340" r:id="rId54"/>
    <p:sldId id="342" r:id="rId55"/>
    <p:sldId id="341" r:id="rId56"/>
    <p:sldId id="344" r:id="rId57"/>
    <p:sldId id="354" r:id="rId58"/>
    <p:sldId id="346" r:id="rId59"/>
    <p:sldId id="347" r:id="rId60"/>
    <p:sldId id="349" r:id="rId61"/>
    <p:sldId id="350" r:id="rId62"/>
    <p:sldId id="352" r:id="rId63"/>
    <p:sldId id="353" r:id="rId64"/>
    <p:sldId id="357" r:id="rId65"/>
    <p:sldId id="411" r:id="rId66"/>
    <p:sldId id="358" r:id="rId67"/>
    <p:sldId id="359" r:id="rId68"/>
    <p:sldId id="360" r:id="rId69"/>
    <p:sldId id="361" r:id="rId70"/>
    <p:sldId id="362" r:id="rId71"/>
    <p:sldId id="363" r:id="rId72"/>
    <p:sldId id="412" r:id="rId73"/>
    <p:sldId id="364" r:id="rId74"/>
    <p:sldId id="365" r:id="rId75"/>
    <p:sldId id="366" r:id="rId76"/>
    <p:sldId id="367" r:id="rId77"/>
    <p:sldId id="368" r:id="rId78"/>
    <p:sldId id="369" r:id="rId79"/>
    <p:sldId id="370" r:id="rId80"/>
    <p:sldId id="371" r:id="rId81"/>
    <p:sldId id="372" r:id="rId82"/>
    <p:sldId id="373" r:id="rId83"/>
    <p:sldId id="383" r:id="rId84"/>
    <p:sldId id="374" r:id="rId85"/>
    <p:sldId id="375" r:id="rId86"/>
    <p:sldId id="378" r:id="rId87"/>
    <p:sldId id="384" r:id="rId88"/>
    <p:sldId id="379" r:id="rId89"/>
    <p:sldId id="380" r:id="rId90"/>
    <p:sldId id="385" r:id="rId91"/>
    <p:sldId id="386" r:id="rId92"/>
    <p:sldId id="388" r:id="rId93"/>
    <p:sldId id="387" r:id="rId94"/>
    <p:sldId id="389" r:id="rId95"/>
    <p:sldId id="390" r:id="rId96"/>
    <p:sldId id="391" r:id="rId97"/>
    <p:sldId id="392" r:id="rId98"/>
    <p:sldId id="393" r:id="rId99"/>
    <p:sldId id="394" r:id="rId100"/>
    <p:sldId id="396" r:id="rId101"/>
    <p:sldId id="397" r:id="rId102"/>
    <p:sldId id="398" r:id="rId103"/>
    <p:sldId id="399" r:id="rId104"/>
    <p:sldId id="400" r:id="rId105"/>
    <p:sldId id="401" r:id="rId106"/>
    <p:sldId id="402" r:id="rId107"/>
    <p:sldId id="403" r:id="rId108"/>
    <p:sldId id="405" r:id="rId109"/>
    <p:sldId id="410" r:id="rId110"/>
    <p:sldId id="407" r:id="rId111"/>
    <p:sldId id="408" r:id="rId112"/>
    <p:sldId id="404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16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1.wmf"/><Relationship Id="rId5" Type="http://schemas.openxmlformats.org/officeDocument/2006/relationships/image" Target="../media/image135.wmf"/><Relationship Id="rId4" Type="http://schemas.openxmlformats.org/officeDocument/2006/relationships/image" Target="../media/image1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B58DC-B58B-4523-B8B9-467116CFD32F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DA647-7BBE-41DA-A75C-D69830B58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6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B10D91-ED26-4426-A5DF-5138E7A93001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Some criteria that tend to cause tokens to be grouped.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BBF0C5-3512-4E28-9A5A-FDE517733437}" type="slidenum">
              <a:rPr lang="ar-SA" altLang="en-US"/>
              <a:pPr eaLnBrk="1" hangingPunct="1"/>
              <a:t>38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4F582D-92A6-4070-BC2E-61383A39E621}" type="slidenum">
              <a:rPr lang="ar-SA" altLang="en-US"/>
              <a:pPr eaLnBrk="1" hangingPunct="1"/>
              <a:t>40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701918-7142-4401-868F-2B6F7EFB1B10}" type="slidenum">
              <a:rPr lang="ar-SA" altLang="en-US"/>
              <a:pPr eaLnBrk="1" hangingPunct="1"/>
              <a:t>42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B3EEFA-FC35-4FFF-8C79-F09C810CD244}" type="slidenum">
              <a:rPr lang="ar-SA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0B0114A-4F5D-4029-BB9E-FCF0E2923FC1}" type="slidenum">
              <a:rPr lang="ar-SA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D0A3DE-344D-41BE-9E46-2AE3D5C5C8A5}" type="slidenum">
              <a:rPr lang="ar-SA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669BF9-8A2E-4A81-986B-8CB65CE73F16}" type="slidenum">
              <a:rPr lang="ar-SA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C86AD7-5288-4507-B44B-E855DFEA5201}" type="slidenum">
              <a:rPr lang="ar-SA" altLang="en-US"/>
              <a:pPr eaLnBrk="1" hangingPunct="1"/>
              <a:t>47</a:t>
            </a:fld>
            <a:endParaRPr lang="en-US" alt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6A8577-3DA3-40F0-A259-679CD5F5A14E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4A152-FF1C-4487-9BCF-7A9C4A79B1B6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41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3FAC180-F101-4DD2-8991-E189C3B3D30B}" type="slidenum">
              <a:rPr lang="en-US" altLang="en-US" sz="1200">
                <a:latin typeface="Calibri" pitchFamily="34" charset="0"/>
              </a:rPr>
              <a:pPr algn="r"/>
              <a:t>95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730AA2-F544-4246-8E8A-433FF80FF02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More such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A19BD-2A47-4ED4-94B6-55A82AF7ABDD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9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0FBFDD7-187A-4E63-B50B-942BB29F88AA}" type="slidenum">
              <a:rPr lang="en-US" altLang="en-US" sz="1200">
                <a:latin typeface="Calibri" pitchFamily="34" charset="0"/>
              </a:rPr>
              <a:pPr algn="r"/>
              <a:t>96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C32C4D-4E60-4F08-8938-4570287C7186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7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854E727-EDD1-4FF7-AF5F-A3AA9CD09042}" type="slidenum">
              <a:rPr lang="en-US" altLang="en-US" sz="1200">
                <a:latin typeface="Calibri" pitchFamily="34" charset="0"/>
              </a:rPr>
              <a:pPr algn="r"/>
              <a:t>97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32CA1-C9D1-4B39-AFAC-395BBFEC4D06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5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BB134E7-2BC0-42D9-9AB1-6118BB47E5F5}" type="slidenum">
              <a:rPr lang="en-US" altLang="en-US" sz="1200">
                <a:latin typeface="Calibri" pitchFamily="34" charset="0"/>
              </a:rPr>
              <a:pPr algn="r"/>
              <a:t>98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A4848-F0EB-4A96-9487-50FC21AA71F1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816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076FAC2F-4E89-47CE-8552-D6680C8F909D}" type="slidenum">
              <a:rPr lang="en-US" altLang="en-US" sz="1200">
                <a:latin typeface="Calibri" pitchFamily="34" charset="0"/>
              </a:rPr>
              <a:pPr algn="r"/>
              <a:t>99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CF3B0-240A-4D06-8258-69F93E1B49C6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4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9836CB78-AEB1-4E3C-BD2F-1CAEB80D955D}" type="slidenum">
              <a:rPr lang="en-US" altLang="en-US" sz="1200">
                <a:latin typeface="Calibri" pitchFamily="34" charset="0"/>
              </a:rPr>
              <a:pPr algn="r"/>
              <a:t>100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96AD30-6274-4D74-A366-879DFB5F7EE2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C126BD2-D3CC-460C-8B14-4C816D30E124}" type="slidenum">
              <a:rPr lang="en-US" altLang="en-US" sz="1200">
                <a:latin typeface="Calibri" pitchFamily="34" charset="0"/>
              </a:rPr>
              <a:pPr algn="r"/>
              <a:t>101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3F4D7-1FF6-4016-ACDA-A6B005B31511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8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DA8D248C-7972-4D95-86D1-BD4D62189CDB}" type="slidenum">
              <a:rPr lang="en-US" altLang="en-US" sz="1200">
                <a:latin typeface="Calibri" pitchFamily="34" charset="0"/>
              </a:rPr>
              <a:pPr algn="r"/>
              <a:t>102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77E71-F7E3-4509-8AF3-E258B5EBAE4B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7034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66236217-582B-45CD-8957-4992F92EE48D}" type="slidenum">
              <a:rPr lang="en-US" altLang="en-US" sz="1200">
                <a:latin typeface="Calibri" pitchFamily="34" charset="0"/>
              </a:rPr>
              <a:pPr algn="r"/>
              <a:t>103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1235D7-EB45-49BE-90D5-369CF3F7A87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A disturbing possibility is that they all lie on a sphere -- but then, if we didn’t know that the tokens belonged together,</a:t>
            </a:r>
          </a:p>
          <a:p>
            <a:r>
              <a:rPr lang="en-US" altLang="en-US"/>
              <a:t>where did the sphere come from?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A2A1A3-47A9-4AEF-9747-8C844C3D42BA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altLang="en-US"/>
              <a:t>I gave each pixel the mean intensity or mean color of its cluster --- this is basically just vector quantizing the image intensities/colors.  Notice that there is no requirement that clusters be spatially localized and they’re not.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784DCF2-4705-46B2-9DF8-0001A9B50EE5}" type="slidenum">
              <a:rPr lang="ar-SA" altLang="en-US"/>
              <a:pPr eaLnBrk="1" hangingPunct="1"/>
              <a:t>33</a:t>
            </a:fld>
            <a:endParaRPr lang="en-US" alt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E79306-1CB7-489C-8847-510258AFB017}" type="slidenum">
              <a:rPr lang="ar-SA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3558AB7-28B9-4DC4-8CD8-4D88CC1CCE7C}" type="slidenum">
              <a:rPr lang="ar-SA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9553C72-35DC-47A6-980D-725760379214}" type="slidenum">
              <a:rPr lang="ar-SA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4021B89-6CE6-44A3-92F3-4D24C160BAA6}" type="slidenum">
              <a:rPr lang="ar-SA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8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92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8EBCE-D02B-4288-9081-AC7F71DDD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625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6872-0280-431A-A1BE-110055BA9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793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358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12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127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38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29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2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07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466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750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233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61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97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91441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0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8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0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7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6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EA49A-9C43-4CF9-BEE6-2D6B5ED0D1CE}" type="datetimeFigureOut">
              <a:rPr lang="en-US" smtClean="0"/>
              <a:t>4/10/2018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9A38C-CCFD-4BC1-B575-A5CAD364B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9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igBlueDots1600gradientWithBrite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85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wmf"/><Relationship Id="rId3" Type="http://schemas.openxmlformats.org/officeDocument/2006/relationships/image" Target="../media/image150.wmf"/><Relationship Id="rId7" Type="http://schemas.openxmlformats.org/officeDocument/2006/relationships/image" Target="../media/image154.wmf"/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wmf"/><Relationship Id="rId5" Type="http://schemas.openxmlformats.org/officeDocument/2006/relationships/image" Target="../media/image152.wmf"/><Relationship Id="rId10" Type="http://schemas.openxmlformats.org/officeDocument/2006/relationships/image" Target="../media/image157.wmf"/><Relationship Id="rId4" Type="http://schemas.openxmlformats.org/officeDocument/2006/relationships/image" Target="../media/image151.wmf"/><Relationship Id="rId9" Type="http://schemas.openxmlformats.org/officeDocument/2006/relationships/image" Target="../media/image156.wm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wmf"/><Relationship Id="rId3" Type="http://schemas.openxmlformats.org/officeDocument/2006/relationships/image" Target="../media/image159.wmf"/><Relationship Id="rId7" Type="http://schemas.openxmlformats.org/officeDocument/2006/relationships/image" Target="../media/image163.wmf"/><Relationship Id="rId2" Type="http://schemas.openxmlformats.org/officeDocument/2006/relationships/image" Target="../media/image15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wmf"/><Relationship Id="rId5" Type="http://schemas.openxmlformats.org/officeDocument/2006/relationships/image" Target="../media/image161.wmf"/><Relationship Id="rId10" Type="http://schemas.openxmlformats.org/officeDocument/2006/relationships/image" Target="../media/image166.wmf"/><Relationship Id="rId4" Type="http://schemas.openxmlformats.org/officeDocument/2006/relationships/image" Target="../media/image160.wmf"/><Relationship Id="rId9" Type="http://schemas.openxmlformats.org/officeDocument/2006/relationships/image" Target="../media/image165.w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gi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ucla.edu/~brian/gcmex.html" TargetMode="External"/><Relationship Id="rId2" Type="http://schemas.openxmlformats.org/officeDocument/2006/relationships/hyperlink" Target="http://www.csd.uwo.ca/~olga/code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1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0.wmf"/><Relationship Id="rId5" Type="http://schemas.openxmlformats.org/officeDocument/2006/relationships/image" Target="../media/image43.png"/><Relationship Id="rId15" Type="http://schemas.openxmlformats.org/officeDocument/2006/relationships/image" Target="../media/image45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2.png"/><Relationship Id="rId9" Type="http://schemas.openxmlformats.org/officeDocument/2006/relationships/image" Target="../media/image39.wmf"/><Relationship Id="rId1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8.xml"/><Relationship Id="rId7" Type="http://schemas.openxmlformats.org/officeDocument/2006/relationships/image" Target="../media/image4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tags" Target="../tags/tag9.xml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5" Type="http://schemas.openxmlformats.org/officeDocument/2006/relationships/image" Target="../media/image52.w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6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cs.brown.edu/~pff/segment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19.xml"/><Relationship Id="rId7" Type="http://schemas.openxmlformats.org/officeDocument/2006/relationships/image" Target="../media/image84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89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berkeley.edu/~malik/papers/SM-ncut.pdf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tags" Target="../tags/tag26.xml"/><Relationship Id="rId7" Type="http://schemas.openxmlformats.org/officeDocument/2006/relationships/image" Target="../media/image94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5" Type="http://schemas.openxmlformats.org/officeDocument/2006/relationships/tags" Target="../tags/tag28.xml"/><Relationship Id="rId10" Type="http://schemas.openxmlformats.org/officeDocument/2006/relationships/image" Target="../media/image97.png"/><Relationship Id="rId4" Type="http://schemas.openxmlformats.org/officeDocument/2006/relationships/tags" Target="../tags/tag27.xml"/><Relationship Id="rId9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118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35.w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32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34.wmf"/><Relationship Id="rId5" Type="http://schemas.openxmlformats.org/officeDocument/2006/relationships/image" Target="../media/image131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3.w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 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Books :   </a:t>
            </a:r>
            <a:r>
              <a:rPr lang="en-US" sz="2000" dirty="0" err="1" smtClean="0">
                <a:solidFill>
                  <a:schemeClr val="tx1"/>
                </a:solidFill>
              </a:rPr>
              <a:t>Szelisky</a:t>
            </a:r>
            <a:r>
              <a:rPr lang="en-US" sz="2000" dirty="0" smtClean="0">
                <a:solidFill>
                  <a:schemeClr val="tx1"/>
                </a:solidFill>
              </a:rPr>
              <a:t> (2010)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	Forsyth, Ponce (2011)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for Robotics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Depth cues from motion, stereo</a:t>
            </a:r>
          </a:p>
          <a:p>
            <a:r>
              <a:rPr lang="en-US" dirty="0" smtClean="0"/>
              <a:t>Depth cues from 3D measurements</a:t>
            </a:r>
          </a:p>
          <a:p>
            <a:r>
              <a:rPr lang="en-US" dirty="0" smtClean="0"/>
              <a:t>Segmentation into surfaces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2146853" cy="1645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84" y="3389697"/>
            <a:ext cx="2194560" cy="1645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998720"/>
            <a:ext cx="445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Tsukuba image from Middlebury Stereo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7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Edges and color only</a:t>
            </a:r>
            <a:endParaRPr lang="en-US" altLang="en-US" dirty="0"/>
          </a:p>
        </p:txBody>
      </p:sp>
      <p:pic>
        <p:nvPicPr>
          <p:cNvPr id="263171" name="Content Placeholder 3" descr="segWithoutStereo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2286000"/>
            <a:ext cx="3048000" cy="2682875"/>
          </a:xfrm>
        </p:spPr>
      </p:pic>
      <p:pic>
        <p:nvPicPr>
          <p:cNvPr id="263172" name="Picture 10" descr="pos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0400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4343400" y="3429000"/>
            <a:ext cx="371475" cy="222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7124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Combining Cues</a:t>
            </a:r>
          </a:p>
        </p:txBody>
      </p:sp>
      <p:pic>
        <p:nvPicPr>
          <p:cNvPr id="265219" name="Picture 3" descr="disparityE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943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220" name="Picture 4" descr="disparity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29718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21" name="TextBox 5"/>
          <p:cNvSpPr txBox="1">
            <a:spLocks noChangeArrowheads="1"/>
          </p:cNvSpPr>
          <p:nvPr/>
        </p:nvSpPr>
        <p:spPr bwMode="auto">
          <a:xfrm>
            <a:off x="1752600" y="51054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Disparity Map</a:t>
            </a:r>
          </a:p>
        </p:txBody>
      </p:sp>
      <p:sp>
        <p:nvSpPr>
          <p:cNvPr id="265222" name="TextBox 6"/>
          <p:cNvSpPr txBox="1">
            <a:spLocks noChangeArrowheads="1"/>
          </p:cNvSpPr>
          <p:nvPr/>
        </p:nvSpPr>
        <p:spPr bwMode="auto">
          <a:xfrm>
            <a:off x="5562600" y="5105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Depth Boundary</a:t>
            </a:r>
          </a:p>
        </p:txBody>
      </p:sp>
    </p:spTree>
    <p:extLst>
      <p:ext uri="{BB962C8B-B14F-4D97-AF65-F5344CB8AC3E}">
        <p14:creationId xmlns:p14="http://schemas.microsoft.com/office/powerpoint/2010/main" val="15325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Combining Cues</a:t>
            </a:r>
          </a:p>
        </p:txBody>
      </p:sp>
      <p:pic>
        <p:nvPicPr>
          <p:cNvPr id="267267" name="Content Placeholder 3" descr="edgeGradientCombined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2743200"/>
            <a:ext cx="2133600" cy="1878013"/>
          </a:xfrm>
        </p:spPr>
      </p:pic>
      <p:pic>
        <p:nvPicPr>
          <p:cNvPr id="267268" name="Picture 4" descr="edgeGradie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2163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5" descr="disparityEdgeMas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2163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5791200" y="3505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Plus 14"/>
          <p:cNvSpPr/>
          <p:nvPr/>
        </p:nvSpPr>
        <p:spPr>
          <a:xfrm>
            <a:off x="2971800" y="3429000"/>
            <a:ext cx="381000" cy="3810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729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Combining Cues</a:t>
            </a:r>
          </a:p>
        </p:txBody>
      </p:sp>
      <p:pic>
        <p:nvPicPr>
          <p:cNvPr id="269315" name="Content Placeholder 3" descr="segWithStereo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286000"/>
            <a:ext cx="2895600" cy="2549525"/>
          </a:xfrm>
        </p:spPr>
      </p:pic>
      <p:pic>
        <p:nvPicPr>
          <p:cNvPr id="269316" name="Picture 4" descr="pos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28956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267200" y="3429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6576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4676" name="Picture 4" descr="img1_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300413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7" name="Picture 5" descr="img15_s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90663"/>
            <a:ext cx="3376613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8" name="Picture 6" descr="img16_s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505200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679" name="Picture 7" descr="img20_s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70325"/>
            <a:ext cx="3681413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04169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3128169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652169"/>
            <a:ext cx="19050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604169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3128169"/>
            <a:ext cx="19050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4652169"/>
            <a:ext cx="190500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604169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28169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18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4652169"/>
            <a:ext cx="1905000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8265" y="424934"/>
            <a:ext cx="2911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RGB-Depth images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25146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2514600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24400"/>
            <a:ext cx="25146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762000"/>
            <a:ext cx="24384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743200"/>
            <a:ext cx="2438400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724400"/>
            <a:ext cx="24384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25908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0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3200"/>
            <a:ext cx="25908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2590800" cy="181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238780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18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ewFrameWor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460486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105400"/>
            <a:ext cx="532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Ajay Mishra : http://www.umiacs.umd.edu/~mishraka/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1331" y="4082534"/>
            <a:ext cx="3676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edges, color, texture and depth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5474732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Mishra</a:t>
            </a:r>
            <a:r>
              <a:rPr lang="en-US" dirty="0"/>
              <a:t>, </a:t>
            </a:r>
            <a:r>
              <a:rPr lang="en-US" dirty="0" smtClean="0"/>
              <a:t> </a:t>
            </a:r>
            <a:r>
              <a:rPr lang="en-US" dirty="0" err="1"/>
              <a:t>Aloimonos</a:t>
            </a:r>
            <a:r>
              <a:rPr lang="en-US" dirty="0"/>
              <a:t>, Cheong </a:t>
            </a:r>
            <a:r>
              <a:rPr lang="en-US" dirty="0" smtClean="0"/>
              <a:t>and </a:t>
            </a:r>
            <a:r>
              <a:rPr lang="en-US" dirty="0" err="1" smtClean="0"/>
              <a:t>Kassim</a:t>
            </a:r>
            <a:r>
              <a:rPr lang="en-US" dirty="0" smtClean="0"/>
              <a:t>, PAMI 2012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06600"/>
            <a:ext cx="814705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We weight the binary terms in </a:t>
            </a:r>
            <a:r>
              <a:rPr lang="en-US" sz="2000" dirty="0"/>
              <a:t>C</a:t>
            </a:r>
            <a:r>
              <a:rPr lang="en-US" sz="2000" dirty="0" smtClean="0"/>
              <a:t>artesian coordinate system to simulate a polar coordinate system: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70648"/>
            <a:ext cx="2109787" cy="57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30" y="2838280"/>
            <a:ext cx="2518269" cy="94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754868"/>
            <a:ext cx="2056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Cartesian - </a:t>
            </a:r>
            <a:r>
              <a:rPr lang="en-US" dirty="0" err="1" smtClean="0"/>
              <a:t>Logpolar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871" y="4161479"/>
            <a:ext cx="363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Weight is distance between points: 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4" y="4191901"/>
            <a:ext cx="1918966" cy="39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76" y="5198076"/>
            <a:ext cx="19240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2920" y="4716162"/>
            <a:ext cx="464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the transformation between differentials: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911334"/>
            <a:ext cx="11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obtain</a:t>
            </a:r>
            <a:endParaRPr lang="en-US" dirty="0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018728"/>
            <a:ext cx="2438400" cy="65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5017294" y="6018728"/>
            <a:ext cx="1054893" cy="325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74717" y="5479062"/>
            <a:ext cx="2635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Distance between two neighboring points</a:t>
            </a:r>
          </a:p>
          <a:p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 smtClean="0">
                <a:solidFill>
                  <a:schemeClr val="accent1"/>
                </a:solidFill>
              </a:rPr>
              <a:t>or N4 always 1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505200" y="6018728"/>
            <a:ext cx="304800" cy="651029"/>
          </a:xfrm>
          <a:prstGeom prst="ellipse">
            <a:avLst/>
          </a:prstGeom>
          <a:solidFill>
            <a:srgbClr val="C00000">
              <a:alpha val="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752600" y="6280667"/>
            <a:ext cx="1234352" cy="121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8600" y="6402392"/>
            <a:ext cx="27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Just divide binary term by 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tracking from Kinect</a:t>
            </a:r>
            <a:endParaRPr lang="en-US" dirty="0"/>
          </a:p>
        </p:txBody>
      </p:sp>
      <p:pic>
        <p:nvPicPr>
          <p:cNvPr id="4" name="depth_vid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with shadow removal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" y="1752600"/>
            <a:ext cx="8597562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324600"/>
            <a:ext cx="343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Ecins</a:t>
            </a:r>
            <a:r>
              <a:rPr lang="en-US" dirty="0" smtClean="0"/>
              <a:t>, </a:t>
            </a:r>
            <a:r>
              <a:rPr lang="en-US" smtClean="0"/>
              <a:t>Fermüller</a:t>
            </a:r>
            <a:r>
              <a:rPr lang="en-US" dirty="0" smtClean="0"/>
              <a:t>, </a:t>
            </a:r>
            <a:r>
              <a:rPr lang="en-US" dirty="0" err="1" smtClean="0"/>
              <a:t>Aloimonos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7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on </a:t>
            </a:r>
            <a:r>
              <a:rPr lang="en-US" dirty="0" err="1" smtClean="0"/>
              <a:t>graphcut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Olga </a:t>
            </a:r>
            <a:r>
              <a:rPr lang="en-US" sz="2400" dirty="0" err="1" smtClean="0"/>
              <a:t>Veksler</a:t>
            </a:r>
            <a:r>
              <a:rPr lang="en-US" sz="2400" dirty="0"/>
              <a:t>: </a:t>
            </a:r>
            <a:r>
              <a:rPr lang="en-US" sz="2400" dirty="0" smtClean="0"/>
              <a:t>efficient </a:t>
            </a:r>
            <a:r>
              <a:rPr lang="en-US" sz="2400" dirty="0" err="1" smtClean="0"/>
              <a:t>graphcut</a:t>
            </a:r>
            <a:r>
              <a:rPr lang="en-US" sz="2400" dirty="0" smtClean="0"/>
              <a:t> implementation  </a:t>
            </a: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://www.csd.uwo.ca/~</a:t>
            </a:r>
            <a:r>
              <a:rPr lang="en-US" sz="2400" dirty="0" smtClean="0">
                <a:hlinkClick r:id="rId2"/>
              </a:rPr>
              <a:t>olga/code.html</a:t>
            </a:r>
            <a:endParaRPr lang="en-US" sz="2400" dirty="0" smtClean="0"/>
          </a:p>
          <a:p>
            <a:r>
              <a:rPr lang="en-US" sz="2400" dirty="0" err="1" smtClean="0"/>
              <a:t>Matlab</a:t>
            </a:r>
            <a:r>
              <a:rPr lang="en-US" sz="2400" dirty="0" smtClean="0"/>
              <a:t> </a:t>
            </a:r>
            <a:r>
              <a:rPr lang="en-US" sz="2400" dirty="0" err="1" smtClean="0"/>
              <a:t>wraper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http://vision.ucla.edu/~</a:t>
            </a:r>
            <a:r>
              <a:rPr lang="en-US" sz="2400" dirty="0" smtClean="0">
                <a:hlinkClick r:id="rId3"/>
              </a:rPr>
              <a:t>brian/gcmex.html</a:t>
            </a:r>
            <a:endParaRPr lang="en-US" sz="2400" dirty="0" smtClean="0"/>
          </a:p>
          <a:p>
            <a:r>
              <a:rPr lang="en-US" sz="2400" dirty="0" smtClean="0"/>
              <a:t>Our log-polar minimization: 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7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Hand segmentation from motion and color</a:t>
            </a:r>
            <a:endParaRPr lang="en-US" sz="3200" dirty="0"/>
          </a:p>
        </p:txBody>
      </p:sp>
      <p:pic>
        <p:nvPicPr>
          <p:cNvPr id="4" name="Drawing-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600199"/>
            <a:ext cx="3712091" cy="2651760"/>
          </a:xfrm>
        </p:spPr>
      </p:pic>
      <p:pic>
        <p:nvPicPr>
          <p:cNvPr id="5" name="Drawing01-handseg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116" y="1676399"/>
            <a:ext cx="3977641" cy="2651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9758" y="5791200"/>
            <a:ext cx="3416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 L. </a:t>
            </a:r>
            <a:r>
              <a:rPr lang="en-US" sz="1200" dirty="0" err="1" smtClean="0"/>
              <a:t>Teo</a:t>
            </a:r>
            <a:r>
              <a:rPr lang="en-US" sz="1200" dirty="0" smtClean="0"/>
              <a:t> and C. </a:t>
            </a:r>
            <a:r>
              <a:rPr lang="en-US" sz="1200" dirty="0" err="1" smtClean="0"/>
              <a:t>Fermüller</a:t>
            </a:r>
            <a:r>
              <a:rPr lang="en-US" sz="1200" dirty="0" smtClean="0"/>
              <a:t>, JHU CLSP Workshop 2010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525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set of techniques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Clustering: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Split and Merge</a:t>
            </a:r>
          </a:p>
          <a:p>
            <a:pPr marL="0" indent="0">
              <a:buNone/>
            </a:pPr>
            <a:r>
              <a:rPr lang="en-US" dirty="0" smtClean="0"/>
              <a:t>	       K-means</a:t>
            </a:r>
          </a:p>
          <a:p>
            <a:pPr marL="0" indent="0">
              <a:buNone/>
            </a:pPr>
            <a:r>
              <a:rPr lang="en-US" dirty="0" smtClean="0"/>
              <a:t>                   Graph-theoretic Clustering</a:t>
            </a:r>
          </a:p>
          <a:p>
            <a:pPr marL="0" indent="0">
              <a:buNone/>
            </a:pPr>
            <a:r>
              <a:rPr lang="en-US" dirty="0" smtClean="0"/>
              <a:t>                   Mean </a:t>
            </a:r>
            <a:r>
              <a:rPr lang="en-US" dirty="0"/>
              <a:t>shift and mode </a:t>
            </a:r>
            <a:r>
              <a:rPr lang="en-US" dirty="0" smtClean="0"/>
              <a:t>finding</a:t>
            </a:r>
          </a:p>
          <a:p>
            <a:r>
              <a:rPr lang="en-US" dirty="0" smtClean="0"/>
              <a:t>Energy minimization on MRFs: </a:t>
            </a:r>
            <a:r>
              <a:rPr lang="en-US" dirty="0" err="1" smtClean="0"/>
              <a:t>graphcut</a:t>
            </a:r>
            <a:endParaRPr lang="en-US" dirty="0" smtClean="0"/>
          </a:p>
          <a:p>
            <a:r>
              <a:rPr lang="en-US" dirty="0" smtClean="0"/>
              <a:t>Energy </a:t>
            </a:r>
            <a:r>
              <a:rPr lang="en-US" dirty="0" err="1" smtClean="0"/>
              <a:t>minimzation</a:t>
            </a:r>
            <a:r>
              <a:rPr lang="en-US" dirty="0" smtClean="0"/>
              <a:t>: </a:t>
            </a:r>
            <a:r>
              <a:rPr lang="en-US" dirty="0" err="1" smtClean="0"/>
              <a:t>Variational</a:t>
            </a:r>
            <a:r>
              <a:rPr lang="en-US" dirty="0" smtClean="0"/>
              <a:t> methods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Snakes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Level Sets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618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Domain spaces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zh-CN" sz="2400" dirty="0">
                <a:ea typeface="SimSun" pitchFamily="2" charset="-122"/>
              </a:rPr>
              <a:t>spatial domain (row-column (</a:t>
            </a:r>
            <a:r>
              <a:rPr lang="en-US" altLang="zh-CN" sz="2400" dirty="0" err="1">
                <a:ea typeface="SimSun" pitchFamily="2" charset="-122"/>
              </a:rPr>
              <a:t>rc</a:t>
            </a:r>
            <a:r>
              <a:rPr lang="en-US" altLang="zh-CN" sz="2400" dirty="0">
                <a:ea typeface="SimSun" pitchFamily="2" charset="-122"/>
              </a:rPr>
              <a:t>) space)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zh-CN" sz="2400" dirty="0">
                <a:ea typeface="SimSun" pitchFamily="2" charset="-122"/>
              </a:rPr>
              <a:t>histogram spaces 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zh-CN" sz="2400" dirty="0">
                <a:ea typeface="SimSun" pitchFamily="2" charset="-122"/>
              </a:rPr>
              <a:t>color space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zh-CN" sz="2400" dirty="0">
                <a:ea typeface="SimSun" pitchFamily="2" charset="-122"/>
              </a:rPr>
              <a:t>texture </a:t>
            </a:r>
            <a:r>
              <a:rPr lang="en-US" altLang="zh-CN" sz="2400" dirty="0" smtClean="0">
                <a:ea typeface="SimSun" pitchFamily="2" charset="-122"/>
              </a:rPr>
              <a:t>space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zh-CN" sz="2400" dirty="0" smtClean="0">
                <a:ea typeface="SimSun" pitchFamily="2" charset="-122"/>
              </a:rPr>
              <a:t>other </a:t>
            </a:r>
            <a:r>
              <a:rPr lang="en-US" altLang="zh-CN" sz="2400" dirty="0">
                <a:ea typeface="SimSun" pitchFamily="2" charset="-122"/>
              </a:rPr>
              <a:t>complex feature </a:t>
            </a:r>
            <a:r>
              <a:rPr lang="en-US" altLang="zh-CN" sz="2400" dirty="0" smtClean="0">
                <a:ea typeface="SimSun" pitchFamily="2" charset="-122"/>
              </a:rPr>
              <a:t>space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en-US" sz="2400" dirty="0" smtClean="0">
                <a:ea typeface="SimSun" pitchFamily="2" charset="-122"/>
              </a:rPr>
              <a:t>depth values</a:t>
            </a:r>
          </a:p>
          <a:p>
            <a:pPr lvl="1" fontAlgn="ctr">
              <a:spcBef>
                <a:spcPct val="50000"/>
              </a:spcBef>
              <a:buClr>
                <a:schemeClr val="accent2"/>
              </a:buClr>
              <a:buSzPct val="85000"/>
            </a:pPr>
            <a:r>
              <a:rPr lang="en-US" altLang="en-US" sz="2400" dirty="0" smtClean="0">
                <a:ea typeface="SimSun" pitchFamily="2" charset="-122"/>
              </a:rPr>
              <a:t>Image motion</a:t>
            </a:r>
            <a:endParaRPr lang="en-US" altLang="en-US" sz="2400" dirty="0">
              <a:ea typeface="SimSun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1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 and Merge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Simplest</a:t>
            </a:r>
            <a:r>
              <a:rPr lang="en-US" dirty="0" smtClean="0"/>
              <a:t>: Set </a:t>
            </a:r>
            <a:r>
              <a:rPr lang="en-US" b="1" dirty="0" smtClean="0"/>
              <a:t>threshold</a:t>
            </a:r>
            <a:r>
              <a:rPr lang="en-US" dirty="0" smtClean="0"/>
              <a:t> -&gt;</a:t>
            </a:r>
            <a:r>
              <a:rPr lang="en-US" dirty="0" err="1" smtClean="0"/>
              <a:t>binarize</a:t>
            </a:r>
            <a:r>
              <a:rPr lang="en-US" dirty="0" smtClean="0"/>
              <a:t>, morphological operations, compute connected components:  Single threshold usually not sufficient </a:t>
            </a:r>
          </a:p>
          <a:p>
            <a:r>
              <a:rPr lang="en-US" b="1" dirty="0" smtClean="0"/>
              <a:t>Divisive Clustering</a:t>
            </a:r>
            <a:r>
              <a:rPr lang="en-US" dirty="0" smtClean="0"/>
              <a:t>: recursively </a:t>
            </a:r>
            <a:r>
              <a:rPr lang="en-US" b="1" dirty="0" smtClean="0"/>
              <a:t>splitting</a:t>
            </a:r>
            <a:r>
              <a:rPr lang="en-US" dirty="0" smtClean="0"/>
              <a:t> the image </a:t>
            </a:r>
          </a:p>
          <a:p>
            <a:r>
              <a:rPr lang="en-US" b="1" dirty="0"/>
              <a:t>Agglomerative Clustering</a:t>
            </a:r>
            <a:r>
              <a:rPr lang="en-US" dirty="0" smtClean="0"/>
              <a:t>: recursively </a:t>
            </a:r>
            <a:r>
              <a:rPr lang="en-US" b="1" dirty="0" smtClean="0"/>
              <a:t>merging </a:t>
            </a:r>
            <a:r>
              <a:rPr lang="en-US" dirty="0" smtClean="0"/>
              <a:t>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237060"/>
            <a:ext cx="8229600" cy="1143000"/>
          </a:xfrm>
        </p:spPr>
        <p:txBody>
          <a:bodyPr/>
          <a:lstStyle/>
          <a:p>
            <a:r>
              <a:rPr lang="en-US" altLang="en-US"/>
              <a:t>Simple clustering algorithms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182688"/>
            <a:ext cx="612775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3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500" dirty="0" smtClean="0"/>
              <a:t>What is a good inter-cluster distance?</a:t>
            </a:r>
          </a:p>
          <a:p>
            <a:r>
              <a:rPr lang="en-US" altLang="en-US" sz="2500" dirty="0" smtClean="0"/>
              <a:t>Point-Cluster </a:t>
            </a:r>
            <a:r>
              <a:rPr lang="en-US" altLang="en-US" sz="2500" dirty="0"/>
              <a:t>distance</a:t>
            </a:r>
          </a:p>
          <a:p>
            <a:pPr lvl="1"/>
            <a:r>
              <a:rPr lang="en-US" altLang="en-US" sz="2000" dirty="0"/>
              <a:t>single-link </a:t>
            </a:r>
            <a:r>
              <a:rPr lang="en-US" altLang="en-US" sz="2000" dirty="0" smtClean="0"/>
              <a:t>clustering: distance between closets elements -&gt; extended clusters</a:t>
            </a:r>
            <a:endParaRPr lang="en-US" altLang="en-US" sz="2000" dirty="0"/>
          </a:p>
          <a:p>
            <a:pPr lvl="1"/>
            <a:r>
              <a:rPr lang="en-US" altLang="en-US" sz="2000" dirty="0"/>
              <a:t>complete-link </a:t>
            </a:r>
            <a:r>
              <a:rPr lang="en-US" altLang="en-US" sz="2000" dirty="0" smtClean="0"/>
              <a:t>clustering: maximum  distance between element in 1</a:t>
            </a:r>
            <a:r>
              <a:rPr lang="en-US" altLang="en-US" sz="2000" baseline="30000" dirty="0" smtClean="0"/>
              <a:t>st</a:t>
            </a:r>
            <a:r>
              <a:rPr lang="en-US" altLang="en-US" sz="2000" dirty="0" smtClean="0"/>
              <a:t> cluster and element in 2</a:t>
            </a:r>
            <a:r>
              <a:rPr lang="en-US" altLang="en-US" sz="2000" baseline="30000" dirty="0" smtClean="0"/>
              <a:t>nd</a:t>
            </a:r>
            <a:r>
              <a:rPr lang="en-US" altLang="en-US" sz="2000" dirty="0" smtClean="0"/>
              <a:t> cluster -&gt; rounded clusters</a:t>
            </a:r>
            <a:endParaRPr lang="en-US" altLang="en-US" sz="2000" dirty="0"/>
          </a:p>
          <a:p>
            <a:pPr lvl="1"/>
            <a:r>
              <a:rPr lang="en-US" altLang="en-US" sz="2000" dirty="0"/>
              <a:t>group-average </a:t>
            </a:r>
            <a:r>
              <a:rPr lang="en-US" altLang="en-US" sz="2000" dirty="0" smtClean="0"/>
              <a:t>clustering: average distance between elements in cluster -&gt; rounded clusters</a:t>
            </a:r>
            <a:endParaRPr lang="en-US" altLang="en-US" sz="2000" dirty="0"/>
          </a:p>
          <a:p>
            <a:r>
              <a:rPr lang="en-US" altLang="en-US" sz="2500" dirty="0" smtClean="0"/>
              <a:t>How many clusters?</a:t>
            </a:r>
          </a:p>
          <a:p>
            <a:pPr marL="0" indent="0">
              <a:buNone/>
            </a:pPr>
            <a:r>
              <a:rPr lang="en-US" altLang="en-US" sz="2500" dirty="0"/>
              <a:t> </a:t>
            </a:r>
            <a:r>
              <a:rPr lang="en-US" altLang="en-US" sz="2500" dirty="0" smtClean="0"/>
              <a:t>    </a:t>
            </a:r>
            <a:r>
              <a:rPr lang="en-US" altLang="en-US" sz="2500" dirty="0" err="1" smtClean="0"/>
              <a:t>Dendrograms</a:t>
            </a:r>
            <a:endParaRPr lang="en-US" altLang="en-US" sz="2500" dirty="0"/>
          </a:p>
          <a:p>
            <a:pPr lvl="1"/>
            <a:r>
              <a:rPr lang="en-US" altLang="en-US" sz="2000" dirty="0"/>
              <a:t>yield a picture of output as clustering process continues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1316038"/>
            <a:ext cx="3302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982788"/>
            <a:ext cx="3856037" cy="29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670542"/>
            <a:ext cx="93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set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15342" y="5670542"/>
            <a:ext cx="383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Dendogram</a:t>
            </a:r>
            <a:r>
              <a:rPr lang="en-US" dirty="0" smtClean="0"/>
              <a:t> obtained by agglomerative clustering using single-link clustering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842"/>
            <a:ext cx="8229600" cy="4525963"/>
          </a:xfrm>
        </p:spPr>
        <p:txBody>
          <a:bodyPr>
            <a:noAutofit/>
          </a:bodyPr>
          <a:lstStyle/>
          <a:p>
            <a:pPr fontAlgn="base"/>
            <a:r>
              <a:rPr lang="en-US" sz="1800" dirty="0" smtClean="0"/>
              <a:t>Thinking </a:t>
            </a:r>
            <a:r>
              <a:rPr lang="en-US" sz="1800" dirty="0"/>
              <a:t>of an image as a surface. </a:t>
            </a:r>
            <a:r>
              <a:rPr lang="en-US" sz="1800" dirty="0" smtClean="0"/>
              <a:t> For example this image </a:t>
            </a:r>
          </a:p>
          <a:p>
            <a:pPr fontAlgn="base"/>
            <a:endParaRPr lang="en-US" sz="1800" dirty="0"/>
          </a:p>
          <a:p>
            <a:pPr fontAlgn="base"/>
            <a:endParaRPr lang="en-US" sz="1800" dirty="0" smtClean="0"/>
          </a:p>
          <a:p>
            <a:pPr fontAlgn="base"/>
            <a:endParaRPr lang="en-US" sz="1800" dirty="0"/>
          </a:p>
          <a:p>
            <a:pPr fontAlgn="base"/>
            <a:endParaRPr lang="en-US" sz="1800" dirty="0"/>
          </a:p>
          <a:p>
            <a:pPr fontAlgn="base"/>
            <a:r>
              <a:rPr lang="en-US" sz="1800" dirty="0" smtClean="0"/>
              <a:t>With </a:t>
            </a:r>
            <a:r>
              <a:rPr lang="en-US" sz="1800" dirty="0"/>
              <a:t>surfaces, </a:t>
            </a:r>
            <a:r>
              <a:rPr lang="en-US" sz="1800" dirty="0" smtClean="0"/>
              <a:t>think of the technique in </a:t>
            </a:r>
            <a:r>
              <a:rPr lang="en-US" sz="1800" dirty="0"/>
              <a:t>terms of </a:t>
            </a:r>
            <a:endParaRPr lang="en-US" sz="1800" dirty="0" smtClean="0"/>
          </a:p>
          <a:p>
            <a:pPr marL="0" indent="0" fontAlgn="base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watershed lines separating catchment basements, </a:t>
            </a:r>
          </a:p>
          <a:p>
            <a:pPr marL="0" indent="0" fontAlgn="base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which are regions where water would flow into the</a:t>
            </a:r>
          </a:p>
          <a:p>
            <a:pPr marL="0" indent="0" fontAlgn="base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same lake .</a:t>
            </a:r>
          </a:p>
          <a:p>
            <a:pPr fontAlgn="base"/>
            <a:r>
              <a:rPr lang="en-US" sz="1800" dirty="0" smtClean="0"/>
              <a:t>Idea: Flood the landscape at local minima and label ridges wherever differently evolving components meet</a:t>
            </a:r>
            <a:endParaRPr lang="en-US" sz="1800" dirty="0"/>
          </a:p>
          <a:p>
            <a:r>
              <a:rPr lang="en-US" sz="1800" dirty="0" smtClean="0"/>
              <a:t>Implemented using </a:t>
            </a:r>
            <a:r>
              <a:rPr lang="en-US" sz="1800" dirty="0"/>
              <a:t>a priority queue of </a:t>
            </a:r>
            <a:r>
              <a:rPr lang="en-US" sz="1800" dirty="0" smtClean="0"/>
              <a:t>pixels and </a:t>
            </a:r>
            <a:r>
              <a:rPr lang="en-US" sz="1800" dirty="0"/>
              <a:t>breadth-first search (Vincent and </a:t>
            </a:r>
            <a:r>
              <a:rPr lang="en-US" sz="1800" dirty="0" err="1"/>
              <a:t>Soille</a:t>
            </a:r>
            <a:r>
              <a:rPr lang="en-US" sz="1800" dirty="0"/>
              <a:t> 1991</a:t>
            </a:r>
            <a:r>
              <a:rPr lang="en-US" sz="1800" dirty="0" smtClean="0"/>
              <a:t>).</a:t>
            </a:r>
          </a:p>
          <a:p>
            <a:r>
              <a:rPr lang="en-US" sz="1800" dirty="0" smtClean="0"/>
              <a:t>Often applied to smoothed gradient image 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417" y="1507958"/>
            <a:ext cx="1200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31933"/>
            <a:ext cx="2133785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orseAndtrees_10_regions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930316"/>
            <a:ext cx="2770720" cy="1828800"/>
          </a:xfrm>
          <a:prstGeom prst="rect">
            <a:avLst/>
          </a:prstGeom>
        </p:spPr>
      </p:pic>
      <p:pic>
        <p:nvPicPr>
          <p:cNvPr id="3" name="Content Placeholder 6" descr="horseAndtrees_60regions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80" y="3930316"/>
            <a:ext cx="274532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67000" y="533400"/>
            <a:ext cx="3618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segmentation 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54365" y="37456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Content Placeholder 3" descr="treeAndHor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36126"/>
            <a:ext cx="2772031" cy="1828800"/>
          </a:xfrm>
          <a:prstGeom prst="rect">
            <a:avLst/>
          </a:prstGeom>
        </p:spPr>
      </p:pic>
      <p:pic>
        <p:nvPicPr>
          <p:cNvPr id="18" name="Picture 17" descr="treeAndHorseFix2Seg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880" y="1336126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854365" y="3376318"/>
            <a:ext cx="4130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Foreground vs background segmentation?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05853" y="6019800"/>
            <a:ext cx="798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Grouping pixels according to some similarity criteria (color, texture, motion depth)?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44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= </a:t>
            </a:r>
            <a:r>
              <a:rPr lang="en-US" dirty="0" err="1"/>
              <a:t>imread</a:t>
            </a:r>
            <a:r>
              <a:rPr lang="en-US" dirty="0"/>
              <a:t>('DSCN0984.jpg');</a:t>
            </a:r>
          </a:p>
          <a:p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= </a:t>
            </a:r>
            <a:r>
              <a:rPr lang="en-US" dirty="0" err="1"/>
              <a:t>imresize</a:t>
            </a:r>
            <a:r>
              <a:rPr lang="en-US" dirty="0"/>
              <a:t>(</a:t>
            </a:r>
            <a:r>
              <a:rPr lang="en-US" dirty="0" err="1"/>
              <a:t>im</a:t>
            </a:r>
            <a:r>
              <a:rPr lang="en-US" dirty="0"/>
              <a:t>, 0.2);</a:t>
            </a:r>
          </a:p>
          <a:p>
            <a:r>
              <a:rPr lang="en-US" dirty="0" err="1"/>
              <a:t>imgray</a:t>
            </a:r>
            <a:r>
              <a:rPr lang="en-US" dirty="0"/>
              <a:t> = rgb2gray(</a:t>
            </a:r>
            <a:r>
              <a:rPr lang="en-US" dirty="0" err="1"/>
              <a:t>im</a:t>
            </a:r>
            <a:r>
              <a:rPr lang="en-US" dirty="0"/>
              <a:t>);</a:t>
            </a:r>
          </a:p>
          <a:p>
            <a:r>
              <a:rPr lang="en-US" dirty="0"/>
              <a:t>L = watershed(</a:t>
            </a:r>
            <a:r>
              <a:rPr lang="en-US" dirty="0" err="1"/>
              <a:t>imgray</a:t>
            </a:r>
            <a:r>
              <a:rPr lang="en-US" dirty="0"/>
              <a:t>);</a:t>
            </a:r>
          </a:p>
          <a:p>
            <a:r>
              <a:rPr lang="en-US" dirty="0" err="1"/>
              <a:t>rgb</a:t>
            </a:r>
            <a:r>
              <a:rPr lang="en-US" dirty="0"/>
              <a:t> = label2rgb(</a:t>
            </a:r>
            <a:r>
              <a:rPr lang="en-US" dirty="0" err="1"/>
              <a:t>L,'jet</a:t>
            </a:r>
            <a:r>
              <a:rPr lang="en-US" dirty="0"/>
              <a:t>',[.5 .5 .5]);</a:t>
            </a:r>
          </a:p>
          <a:p>
            <a:r>
              <a:rPr lang="en-US" dirty="0"/>
              <a:t>figure, </a:t>
            </a:r>
            <a:r>
              <a:rPr lang="en-US" dirty="0" err="1"/>
              <a:t>imshow</a:t>
            </a:r>
            <a:r>
              <a:rPr lang="en-US" dirty="0"/>
              <a:t>(</a:t>
            </a:r>
            <a:r>
              <a:rPr lang="en-US" dirty="0" err="1"/>
              <a:t>rgb</a:t>
            </a:r>
            <a:r>
              <a:rPr lang="en-US" dirty="0"/>
              <a:t>,'</a:t>
            </a:r>
            <a:r>
              <a:rPr lang="en-US" dirty="0" err="1"/>
              <a:t>InitialMagnification</a:t>
            </a:r>
            <a:r>
              <a:rPr lang="en-US" dirty="0"/>
              <a:t>','fit');</a:t>
            </a:r>
          </a:p>
          <a:p>
            <a:r>
              <a:rPr lang="en-US" dirty="0"/>
              <a:t>title('Watershed transform of image');</a:t>
            </a:r>
          </a:p>
        </p:txBody>
      </p:sp>
    </p:spTree>
    <p:extLst>
      <p:ext uri="{BB962C8B-B14F-4D97-AF65-F5344CB8AC3E}">
        <p14:creationId xmlns:p14="http://schemas.microsoft.com/office/powerpoint/2010/main" val="22624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ata\Images\symmetry\DSCN09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3136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11" y="3108158"/>
            <a:ext cx="4389120" cy="3291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1592361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19800" y="4572000"/>
            <a:ext cx="2756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eads to over-segmentation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51197" y="5141131"/>
            <a:ext cx="250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Superpixel</a:t>
            </a:r>
            <a:r>
              <a:rPr lang="en-US" dirty="0" smtClean="0"/>
              <a:t> segmentation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super-pixel segmentations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segmentation</a:t>
            </a:r>
          </a:p>
          <a:p>
            <a:r>
              <a:rPr lang="en-US" dirty="0" smtClean="0"/>
              <a:t>Scene classification</a:t>
            </a:r>
          </a:p>
          <a:p>
            <a:r>
              <a:rPr lang="en-US" dirty="0" smtClean="0"/>
              <a:t>Motion estimation</a:t>
            </a:r>
          </a:p>
          <a:p>
            <a:r>
              <a:rPr lang="en-US" dirty="0" smtClean="0"/>
              <a:t>Depth estimation</a:t>
            </a:r>
          </a:p>
          <a:p>
            <a:r>
              <a:rPr lang="en-US" smtClean="0"/>
              <a:t>Etc…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Simple clustering: no explicit objective function, not guaranteed to give good results; </a:t>
            </a:r>
            <a:r>
              <a:rPr lang="en-US" sz="2000" dirty="0" smtClean="0">
                <a:solidFill>
                  <a:schemeClr val="accent1"/>
                </a:solidFill>
              </a:rPr>
              <a:t>greedy algorithm</a:t>
            </a:r>
          </a:p>
          <a:p>
            <a:r>
              <a:rPr lang="en-US" sz="2000" dirty="0" smtClean="0"/>
              <a:t>K-means objective function: 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altLang="en-US" sz="2000" dirty="0"/>
              <a:t>Choose a fixed number of clusters</a:t>
            </a:r>
          </a:p>
          <a:p>
            <a:pPr marL="457200" indent="-457200"/>
            <a:r>
              <a:rPr lang="en-US" altLang="en-US" sz="2400" dirty="0" smtClean="0"/>
              <a:t>Algorithm </a:t>
            </a:r>
            <a:r>
              <a:rPr lang="en-US" altLang="en-US" sz="2400" dirty="0" smtClean="0">
                <a:solidFill>
                  <a:schemeClr val="accent1"/>
                </a:solidFill>
              </a:rPr>
              <a:t>(iterative)</a:t>
            </a:r>
            <a:endParaRPr lang="en-US" altLang="en-US" sz="2400" dirty="0">
              <a:solidFill>
                <a:schemeClr val="accent1"/>
              </a:solidFill>
            </a:endParaRPr>
          </a:p>
          <a:p>
            <a:pPr marL="1027113" lvl="1" indent="-455613"/>
            <a:r>
              <a:rPr lang="en-US" altLang="en-US" sz="2000" dirty="0"/>
              <a:t>fix cluster centers; allocate points to closest cluster</a:t>
            </a:r>
          </a:p>
          <a:p>
            <a:pPr marL="1027113" lvl="1" indent="-455613"/>
            <a:r>
              <a:rPr lang="en-US" altLang="en-US" sz="2000" dirty="0"/>
              <a:t>fix allocation; compute best cluster </a:t>
            </a:r>
            <a:r>
              <a:rPr lang="en-US" altLang="en-US" sz="2000" dirty="0" smtClean="0"/>
              <a:t>centers</a:t>
            </a:r>
          </a:p>
          <a:p>
            <a:pPr marL="571500" lvl="1" indent="0">
              <a:buNone/>
            </a:pPr>
            <a:endParaRPr lang="en-US" altLang="en-US" sz="2000" dirty="0"/>
          </a:p>
          <a:p>
            <a:r>
              <a:rPr lang="en-US" sz="2000" dirty="0"/>
              <a:t>x</a:t>
            </a:r>
            <a:r>
              <a:rPr lang="en-US" sz="2000" dirty="0" smtClean="0"/>
              <a:t> can be any set of features (be careful with scaling)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If x is only the feature (color, texture) -&gt; segments not connected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reduce effect: include pixel coordinates as features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4000500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38800" y="2667000"/>
                <a:ext cx="2364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𝑤𝑖𝑡h</m:t>
                    </m:r>
                    <m:r>
                      <a:rPr lang="en-US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l-GR" dirty="0" smtClean="0"/>
                  <a:t>μ</a:t>
                </a:r>
                <a:r>
                  <a:rPr lang="en-US" baseline="-25000" dirty="0" smtClean="0"/>
                  <a:t>i</a:t>
                </a:r>
                <a:r>
                  <a:rPr lang="en-US" dirty="0" smtClean="0"/>
                  <a:t> cluster centers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667000"/>
                <a:ext cx="2364686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573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K-means </a:t>
            </a:r>
            <a:r>
              <a:rPr lang="en-US" dirty="0"/>
              <a:t>Algorithm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1828800"/>
            <a:ext cx="8001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</a:t>
            </a:r>
            <a:r>
              <a:rPr lang="en-US" sz="2400" dirty="0"/>
              <a:t>. Initialize – Pick k random cluster centers</a:t>
            </a:r>
          </a:p>
          <a:p>
            <a:r>
              <a:rPr lang="en-US" sz="2400" dirty="0"/>
              <a:t>– Pick centers near data. Heuristics: uniform </a:t>
            </a:r>
            <a:r>
              <a:rPr lang="en-US" sz="2400" dirty="0" smtClean="0"/>
              <a:t> distribution </a:t>
            </a:r>
            <a:r>
              <a:rPr lang="en-US" sz="2400" dirty="0"/>
              <a:t>in range of data; randomly select </a:t>
            </a:r>
            <a:r>
              <a:rPr lang="en-US" sz="2400" dirty="0" smtClean="0"/>
              <a:t> data </a:t>
            </a:r>
            <a:r>
              <a:rPr lang="en-US" sz="2400" dirty="0"/>
              <a:t>points.</a:t>
            </a:r>
          </a:p>
          <a:p>
            <a:r>
              <a:rPr lang="en-US" sz="2400" dirty="0"/>
              <a:t>2. Assign each point to nearest center.</a:t>
            </a:r>
          </a:p>
          <a:p>
            <a:r>
              <a:rPr lang="en-US" sz="2400" dirty="0"/>
              <a:t>3. </a:t>
            </a:r>
            <a:r>
              <a:rPr lang="en-US" sz="2400" dirty="0" smtClean="0"/>
              <a:t>Compute new  cluster centers as average </a:t>
            </a:r>
            <a:r>
              <a:rPr lang="en-US" sz="2400" dirty="0"/>
              <a:t>of </a:t>
            </a:r>
            <a:r>
              <a:rPr lang="en-US" sz="2400" dirty="0" smtClean="0"/>
              <a:t>points  </a:t>
            </a:r>
            <a:r>
              <a:rPr lang="en-US" sz="2400" dirty="0"/>
              <a:t>assigned </a:t>
            </a:r>
            <a:r>
              <a:rPr lang="en-US" sz="2400" dirty="0" smtClean="0"/>
              <a:t> to </a:t>
            </a:r>
            <a:r>
              <a:rPr lang="en-US" sz="2400" dirty="0"/>
              <a:t>it.</a:t>
            </a:r>
          </a:p>
          <a:p>
            <a:r>
              <a:rPr lang="en-US" sz="2400" dirty="0"/>
              <a:t>4. Go to step 2.</a:t>
            </a:r>
          </a:p>
        </p:txBody>
      </p:sp>
    </p:spTree>
    <p:extLst>
      <p:ext uri="{BB962C8B-B14F-4D97-AF65-F5344CB8AC3E}">
        <p14:creationId xmlns:p14="http://schemas.microsoft.com/office/powerpoint/2010/main" val="398975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clustering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371600"/>
            <a:ext cx="5640916" cy="3429000"/>
          </a:xfrm>
        </p:spPr>
      </p:pic>
      <p:sp>
        <p:nvSpPr>
          <p:cNvPr id="8" name="TextBox 7"/>
          <p:cNvSpPr txBox="1"/>
          <p:nvPr/>
        </p:nvSpPr>
        <p:spPr>
          <a:xfrm>
            <a:off x="838199" y="5057001"/>
            <a:ext cx="185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Alg. 14.15 (Forsyth, Ponce)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79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 means continued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converge</a:t>
            </a:r>
          </a:p>
          <a:p>
            <a:r>
              <a:rPr lang="en-US" dirty="0" smtClean="0"/>
              <a:t>But not to the global minimum of objective function</a:t>
            </a:r>
          </a:p>
          <a:p>
            <a:r>
              <a:rPr lang="en-US" dirty="0" smtClean="0"/>
              <a:t>Variations: search for appropriate number of clusters by applying k-means with different k and comparing the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7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63" y="0"/>
            <a:ext cx="8518525" cy="1143000"/>
          </a:xfrm>
        </p:spPr>
        <p:txBody>
          <a:bodyPr/>
          <a:lstStyle/>
          <a:p>
            <a:r>
              <a:rPr lang="en-US" altLang="en-US" dirty="0"/>
              <a:t>Image Segmentation by K-Means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1397000"/>
            <a:ext cx="7772400" cy="41148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Select a value of K</a:t>
            </a:r>
          </a:p>
          <a:p>
            <a:pPr marL="457200" indent="-457200"/>
            <a:r>
              <a:rPr lang="en-US" altLang="en-US" sz="2400" dirty="0"/>
              <a:t>Select a feature vector for every pixel (color, texture, position, or combination of these etc.)</a:t>
            </a:r>
          </a:p>
          <a:p>
            <a:pPr marL="457200" indent="-457200"/>
            <a:r>
              <a:rPr lang="en-US" altLang="en-US" sz="2400" dirty="0"/>
              <a:t>Define a similarity measure between feature vectors (Usually Euclidean Distance).</a:t>
            </a:r>
          </a:p>
          <a:p>
            <a:pPr marL="457200" indent="-457200"/>
            <a:r>
              <a:rPr lang="en-US" altLang="en-US" sz="2400" dirty="0"/>
              <a:t>Apply K-Means Algorithm.</a:t>
            </a:r>
          </a:p>
          <a:p>
            <a:pPr marL="457200" indent="-457200"/>
            <a:r>
              <a:rPr lang="en-US" altLang="en-US" sz="2400" dirty="0"/>
              <a:t>Apply Connected Components Algorithm.</a:t>
            </a:r>
          </a:p>
          <a:p>
            <a:pPr marL="457200" indent="-457200"/>
            <a:r>
              <a:rPr lang="en-US" altLang="en-US" sz="2400" dirty="0"/>
              <a:t>Merge any components of size less than some threshold to an adjacent component that is most similar to it</a:t>
            </a:r>
            <a:r>
              <a:rPr lang="en-US" altLang="en-US" sz="2400" dirty="0" smtClean="0"/>
              <a:t>.</a:t>
            </a:r>
            <a:endParaRPr lang="en-US" altLang="en-US" sz="2400" dirty="0"/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738938" y="6613525"/>
            <a:ext cx="2405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Marc Pollefeys COMP 256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217711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E2B25-2DEC-4507-BF27-803406DF5427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279525"/>
            <a:ext cx="26035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1279525"/>
            <a:ext cx="26035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279525"/>
            <a:ext cx="26035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923925" y="5649913"/>
            <a:ext cx="710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" pitchFamily="18" charset="0"/>
                <a:cs typeface="Times New Roman" pitchFamily="18" charset="0"/>
              </a:rPr>
              <a:t>K-means clustering using intensity alone and color alone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217613" y="480377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pitchFamily="18" charset="0"/>
                <a:cs typeface="Times New Roman" pitchFamily="18" charset="0"/>
              </a:rPr>
              <a:t>Image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457575" y="4813300"/>
            <a:ext cx="206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pitchFamily="18" charset="0"/>
                <a:cs typeface="Times New Roman" pitchFamily="18" charset="0"/>
              </a:rPr>
              <a:t>Clusters on intensity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372225" y="482758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>
                <a:latin typeface="Times" pitchFamily="18" charset="0"/>
                <a:cs typeface="Times New Roman" pitchFamily="18" charset="0"/>
              </a:rPr>
              <a:t>Clusters on color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6738938" y="6613525"/>
            <a:ext cx="24050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From Marc Pollefeys COMP 256</a:t>
            </a:r>
            <a:r>
              <a:rPr lang="en-US" altLang="en-US" sz="1000">
                <a:solidFill>
                  <a:schemeClr val="tx2"/>
                </a:solidFill>
              </a:rPr>
              <a:t> 2003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285750" y="193675"/>
            <a:ext cx="78898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/>
              <a:t>Results of K-Means Clustering:</a:t>
            </a:r>
          </a:p>
        </p:txBody>
      </p:sp>
    </p:spTree>
    <p:extLst>
      <p:ext uri="{BB962C8B-B14F-4D97-AF65-F5344CB8AC3E}">
        <p14:creationId xmlns:p14="http://schemas.microsoft.com/office/powerpoint/2010/main" val="4069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Use mixture of Gaussians; augment cluster centers with covariance matrix, which are re-estimated each step; amounts to </a:t>
            </a:r>
            <a:r>
              <a:rPr lang="en-US" sz="2400" i="1" dirty="0" err="1" smtClean="0"/>
              <a:t>Mahalanobis</a:t>
            </a:r>
            <a:r>
              <a:rPr lang="en-US" sz="2400" i="1" dirty="0" smtClean="0"/>
              <a:t> distance </a:t>
            </a:r>
            <a:r>
              <a:rPr lang="en-US" sz="2400" dirty="0" smtClean="0"/>
              <a:t>instead of nearest neighbors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5" y="2964942"/>
            <a:ext cx="7308583" cy="540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1935" y="3745468"/>
            <a:ext cx="439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x</a:t>
            </a:r>
            <a:r>
              <a:rPr lang="en-US" baseline="-25000" dirty="0" smtClean="0"/>
              <a:t>i</a:t>
            </a:r>
            <a:r>
              <a:rPr lang="en-US" dirty="0" smtClean="0"/>
              <a:t> data, </a:t>
            </a:r>
            <a:r>
              <a:rPr lang="el-GR" dirty="0" smtClean="0"/>
              <a:t>μ</a:t>
            </a:r>
            <a:r>
              <a:rPr lang="en-US" baseline="-25000" dirty="0" err="1" smtClean="0"/>
              <a:t>i</a:t>
            </a:r>
            <a:r>
              <a:rPr lang="en-US" dirty="0" smtClean="0"/>
              <a:t> cluster centers, </a:t>
            </a:r>
            <a:r>
              <a:rPr lang="el-GR" dirty="0" smtClean="0"/>
              <a:t>Σ</a:t>
            </a:r>
            <a:r>
              <a:rPr lang="en-US" baseline="-25000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covariances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5" y="4648200"/>
            <a:ext cx="666115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2845" y="5465269"/>
            <a:ext cx="665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Probability  distribution for x</a:t>
            </a:r>
          </a:p>
          <a:p>
            <a:r>
              <a:rPr lang="en-US" dirty="0" smtClean="0"/>
              <a:t>We need to estimate the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k</a:t>
            </a:r>
            <a:r>
              <a:rPr lang="en-US" baseline="-25000" dirty="0" smtClean="0"/>
              <a:t>,</a:t>
            </a:r>
            <a:r>
              <a:rPr lang="en-US" dirty="0" smtClean="0"/>
              <a:t> (the</a:t>
            </a:r>
            <a:r>
              <a:rPr lang="en-US" baseline="-25000" dirty="0" smtClean="0"/>
              <a:t> </a:t>
            </a:r>
            <a:r>
              <a:rPr lang="en-US" dirty="0"/>
              <a:t>p</a:t>
            </a:r>
            <a:r>
              <a:rPr lang="en-US" dirty="0" smtClean="0"/>
              <a:t>robability for distribution k),  </a:t>
            </a:r>
            <a:r>
              <a:rPr lang="el-GR" dirty="0" smtClean="0"/>
              <a:t>μ</a:t>
            </a:r>
            <a:r>
              <a:rPr lang="en-US" baseline="-25000" dirty="0" smtClean="0"/>
              <a:t>k</a:t>
            </a:r>
            <a:r>
              <a:rPr lang="en-US" dirty="0" smtClean="0"/>
              <a:t> ,</a:t>
            </a:r>
            <a:r>
              <a:rPr lang="el-GR" dirty="0" smtClean="0"/>
              <a:t>Σ</a:t>
            </a:r>
            <a:r>
              <a:rPr lang="en-US" baseline="-25000" dirty="0" smtClean="0"/>
              <a:t>k </a:t>
            </a:r>
            <a:r>
              <a:rPr lang="en-US" dirty="0" smtClean="0"/>
              <a:t>and  assignment value </a:t>
            </a:r>
            <a:r>
              <a:rPr lang="el-GR" dirty="0" smtClean="0"/>
              <a:t>π</a:t>
            </a:r>
            <a:r>
              <a:rPr lang="en-US" baseline="-25000" dirty="0" smtClean="0"/>
              <a:t>k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010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Segmentation into meaningful quantities (objects) requires both bottom up and top-down processing (high level knowledge)</a:t>
            </a:r>
          </a:p>
          <a:p>
            <a:r>
              <a:rPr lang="en-US" dirty="0" smtClean="0"/>
              <a:t>Psychology: Single image segmentation is possible because human have learnt from 3D cues how to extract objects</a:t>
            </a:r>
          </a:p>
          <a:p>
            <a:r>
              <a:rPr lang="en-US" dirty="0" smtClean="0"/>
              <a:t>Vision Scientists have various theories about how interpretation happens:</a:t>
            </a:r>
          </a:p>
          <a:p>
            <a:pPr marL="0" indent="0">
              <a:buNone/>
            </a:pPr>
            <a:r>
              <a:rPr lang="en-US" sz="1700" dirty="0" smtClean="0"/>
              <a:t>Gestalt theory : Grouping is the key to understanding, to extract foreground from backgroun</a:t>
            </a:r>
            <a:r>
              <a:rPr lang="en-US" sz="1700" dirty="0"/>
              <a:t>d</a:t>
            </a:r>
            <a:r>
              <a:rPr lang="en-US" sz="1700" dirty="0" smtClean="0"/>
              <a:t> certain grouping mechanisms (proximity, similarity, symmetry, </a:t>
            </a:r>
            <a:r>
              <a:rPr lang="en-US" sz="1700" dirty="0" err="1" smtClean="0"/>
              <a:t>continuitiy</a:t>
            </a:r>
            <a:r>
              <a:rPr lang="en-US" sz="1700" dirty="0" smtClean="0"/>
              <a:t>, </a:t>
            </a:r>
            <a:r>
              <a:rPr lang="en-US" sz="1700" dirty="0" err="1" smtClean="0"/>
              <a:t>familarity</a:t>
            </a:r>
            <a:r>
              <a:rPr lang="en-US" sz="1700" dirty="0" smtClean="0"/>
              <a:t>, </a:t>
            </a:r>
            <a:r>
              <a:rPr lang="en-US" sz="1700" dirty="0" err="1" smtClean="0"/>
              <a:t>parallelity</a:t>
            </a:r>
            <a:r>
              <a:rPr lang="en-US" sz="1700" dirty="0" smtClean="0"/>
              <a:t>, convexity…)</a:t>
            </a:r>
          </a:p>
          <a:p>
            <a:pPr marL="0" indent="0">
              <a:buNone/>
            </a:pPr>
            <a:r>
              <a:rPr lang="en-US" sz="1700" dirty="0" smtClean="0"/>
              <a:t>Helmholtz: Unconscious Inference (3D interpretation because of hidden assumptions about the 3D world)</a:t>
            </a:r>
          </a:p>
          <a:p>
            <a:pPr marL="0" indent="0">
              <a:buNone/>
            </a:pPr>
            <a:r>
              <a:rPr lang="en-US" sz="1700" dirty="0" smtClean="0"/>
              <a:t>Structuralism: Sensory atoms are associated in memory through repeated prior joint </a:t>
            </a:r>
            <a:r>
              <a:rPr lang="en-US" sz="1700" dirty="0" err="1" smtClean="0"/>
              <a:t>occurences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68580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 M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Like K-means with </a:t>
            </a:r>
            <a:r>
              <a:rPr lang="en-US" i="1" dirty="0" smtClean="0"/>
              <a:t>soft </a:t>
            </a:r>
            <a:r>
              <a:rPr lang="en-US" i="1" dirty="0"/>
              <a:t>assignment</a:t>
            </a:r>
            <a:r>
              <a:rPr lang="en-US" i="1" dirty="0" smtClean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(vs hard assignment)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 Assign </a:t>
            </a:r>
            <a:r>
              <a:rPr lang="en-US" dirty="0"/>
              <a:t>point partly to </a:t>
            </a:r>
            <a:r>
              <a:rPr lang="en-US" dirty="0" smtClean="0"/>
              <a:t> all </a:t>
            </a:r>
            <a:r>
              <a:rPr lang="en-US" dirty="0"/>
              <a:t>clusters based on </a:t>
            </a:r>
            <a:r>
              <a:rPr lang="en-US" dirty="0" smtClean="0"/>
              <a:t>probability </a:t>
            </a:r>
            <a:r>
              <a:rPr lang="en-US" dirty="0"/>
              <a:t>it belongs </a:t>
            </a:r>
            <a:r>
              <a:rPr lang="en-US" dirty="0" smtClean="0"/>
              <a:t> to </a:t>
            </a:r>
            <a:r>
              <a:rPr lang="en-US" dirty="0"/>
              <a:t>each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dirty="0" smtClean="0"/>
              <a:t>Compute weighted averages (centers, and </a:t>
            </a:r>
            <a:r>
              <a:rPr lang="en-US" dirty="0" err="1" smtClean="0"/>
              <a:t>covariances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26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609600"/>
            <a:ext cx="8513634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6292334"/>
            <a:ext cx="209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Szelisky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Probability for data point to come from each distribution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962400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/>
                </a:solidFill>
              </a:rPr>
              <a:t>Estimates as weighted averages 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547116"/>
            <a:ext cx="1956816" cy="59588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477000" y="845058"/>
            <a:ext cx="4572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37235" y="47572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Edge preserving smoothing</a:t>
            </a:r>
          </a:p>
          <a:p>
            <a:r>
              <a:rPr lang="en-US" sz="2400" dirty="0" smtClean="0"/>
              <a:t>Followed by grouping</a:t>
            </a:r>
          </a:p>
          <a:p>
            <a:r>
              <a:rPr lang="en-US" sz="2400" dirty="0" smtClean="0"/>
              <a:t>Idea: We model probability density function of some image function using a non-parametric model (no model parameters) </a:t>
            </a:r>
          </a:p>
          <a:p>
            <a:r>
              <a:rPr lang="en-US" sz="2400" dirty="0" smtClean="0"/>
              <a:t>We find the peaks (mode) in the distribution, and iteratively move points in the direction of the peaks -&gt; smoothing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Fukunaga</a:t>
            </a:r>
            <a:r>
              <a:rPr lang="en-US" sz="2400" dirty="0"/>
              <a:t> and Hostetler 1975; Cheng 1995; </a:t>
            </a:r>
            <a:r>
              <a:rPr lang="en-US" sz="2400" dirty="0" err="1"/>
              <a:t>Comaniciu</a:t>
            </a:r>
            <a:r>
              <a:rPr lang="en-US" sz="2400" dirty="0"/>
              <a:t> and Meer 2002</a:t>
            </a:r>
            <a:r>
              <a:rPr lang="en-US" sz="2400" dirty="0" smtClean="0"/>
              <a:t>)</a:t>
            </a:r>
          </a:p>
          <a:p>
            <a:r>
              <a:rPr lang="en-US" sz="2400" dirty="0"/>
              <a:t>Analysis of underlying </a:t>
            </a:r>
            <a:r>
              <a:rPr lang="en-US" sz="2400" dirty="0" smtClean="0"/>
              <a:t>optimization explains different mean shift formulations and smoothing techniques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9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5123" name="Oval 101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4" name="Oval 102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5" name="Oval 103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6" name="Oval 104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Oval 105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Oval 106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Oval 107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0" name="Oval 108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Oval 109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2" name="Oval 110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3" name="Oval 111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Oval 112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5" name="Oval 113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6" name="Oval 114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7" name="Oval 115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8" name="Oval 116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Oval 117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0" name="Oval 118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1" name="Oval 119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2" name="Oval 120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3" name="Oval 121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4" name="Oval 122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5" name="Oval 123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6" name="Oval 124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7" name="Oval 125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8" name="Oval 126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49" name="Oval 127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0" name="Oval 128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1" name="Oval 129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2" name="Oval 130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3" name="Oval 131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4" name="Oval 132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5" name="Oval 133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6" name="Oval 134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7" name="Oval 135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8" name="Oval 136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59" name="Oval 137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0" name="Oval 138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1" name="Oval 139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2" name="Oval 140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3" name="Oval 141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4" name="Oval 142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5" name="Oval 143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6" name="Oval 144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7" name="Oval 145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8" name="Oval 146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69" name="Oval 147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0" name="Oval 148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1" name="Oval 149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2" name="Oval 150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3" name="Oval 151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4" name="Oval 152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5" name="Oval 153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6" name="Oval 154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7" name="Oval 155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8" name="Oval 156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79" name="Oval 157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0" name="Oval 158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1" name="Oval 159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2" name="Oval 160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3" name="Oval 161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4" name="Oval 162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5" name="Oval 163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6" name="Oval 164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7" name="Oval 165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8" name="Oval 166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89" name="Oval 167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0" name="Oval 168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1" name="Oval 169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2" name="Oval 170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3" name="Oval 171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4" name="Oval 172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5" name="Oval 173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6" name="Oval 174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7" name="Oval 175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8" name="Oval 176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9" name="Oval 177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0" name="Oval 178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1" name="Oval 179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2" name="Oval 180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3" name="Oval 181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4" name="Oval 182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5" name="Oval 183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6" name="Oval 184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7" name="Oval 185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8" name="Oval 186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09" name="Oval 187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0" name="Oval 188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1" name="Oval 189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2" name="Oval 190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3" name="Oval 191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4" name="Oval 192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5" name="Rectangle 194"/>
          <p:cNvSpPr>
            <a:spLocks noChangeArrowheads="1"/>
          </p:cNvSpPr>
          <p:nvPr/>
        </p:nvSpPr>
        <p:spPr bwMode="auto">
          <a:xfrm>
            <a:off x="2343943" y="6526959"/>
            <a:ext cx="6742113" cy="31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altLang="he-IL" sz="2000" b="1" dirty="0">
                <a:solidFill>
                  <a:srgbClr val="0066FF"/>
                </a:solidFill>
                <a:latin typeface="Times New Roman" pitchFamily="18" charset="0"/>
              </a:rPr>
              <a:t>Some slides by: </a:t>
            </a:r>
            <a:r>
              <a:rPr kumimoji="1" lang="en-US" altLang="he-IL" sz="2000" b="1" dirty="0" err="1">
                <a:solidFill>
                  <a:srgbClr val="0066FF"/>
                </a:solidFill>
                <a:latin typeface="Times New Roman" pitchFamily="18" charset="0"/>
              </a:rPr>
              <a:t>Yaron</a:t>
            </a:r>
            <a:r>
              <a:rPr kumimoji="1" lang="en-US" altLang="he-IL" sz="2000" b="1" dirty="0">
                <a:solidFill>
                  <a:srgbClr val="0066FF"/>
                </a:solidFill>
                <a:latin typeface="Times New Roman" pitchFamily="18" charset="0"/>
              </a:rPr>
              <a:t> </a:t>
            </a:r>
            <a:r>
              <a:rPr kumimoji="1" lang="en-US" altLang="he-IL" sz="2000" b="1" dirty="0" err="1">
                <a:solidFill>
                  <a:srgbClr val="0066FF"/>
                </a:solidFill>
                <a:latin typeface="Times New Roman" pitchFamily="18" charset="0"/>
              </a:rPr>
              <a:t>Ukrainitz</a:t>
            </a:r>
            <a:r>
              <a:rPr kumimoji="1" lang="en-US" altLang="he-IL" sz="2000" b="1" dirty="0">
                <a:solidFill>
                  <a:srgbClr val="0066FF"/>
                </a:solidFill>
                <a:latin typeface="Times New Roman" pitchFamily="18" charset="0"/>
              </a:rPr>
              <a:t>  &amp;  Bernard </a:t>
            </a:r>
            <a:r>
              <a:rPr kumimoji="1" lang="en-US" altLang="he-IL" sz="2000" b="1" dirty="0" err="1">
                <a:solidFill>
                  <a:srgbClr val="0066FF"/>
                </a:solidFill>
                <a:latin typeface="Times New Roman" pitchFamily="18" charset="0"/>
              </a:rPr>
              <a:t>Sarel</a:t>
            </a:r>
            <a:endParaRPr kumimoji="1" lang="en-US" altLang="en-US" sz="2000" b="1" dirty="0">
              <a:latin typeface="Times New Roman" pitchFamily="18" charset="0"/>
            </a:endParaRPr>
          </a:p>
        </p:txBody>
      </p:sp>
      <p:grpSp>
        <p:nvGrpSpPr>
          <p:cNvPr id="8398" name="Group 20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5229" name="Oval 193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5230" name="Group 201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5231" name="Oval 195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232" name="Line 196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3" name="Line 200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01" name="Group 209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5226" name="Oval 210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27" name="Line 211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8" name="Line 212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5" name="AutoShape 213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8407" name="Freeform 215"/>
          <p:cNvSpPr>
            <a:spLocks/>
          </p:cNvSpPr>
          <p:nvPr/>
        </p:nvSpPr>
        <p:spPr bwMode="auto">
          <a:xfrm>
            <a:off x="5310188" y="1443038"/>
            <a:ext cx="2170112" cy="1014412"/>
          </a:xfrm>
          <a:custGeom>
            <a:avLst/>
            <a:gdLst>
              <a:gd name="T0" fmla="*/ 2170112 w 1367"/>
              <a:gd name="T1" fmla="*/ 33337 h 639"/>
              <a:gd name="T2" fmla="*/ 2005012 w 1367"/>
              <a:gd name="T3" fmla="*/ 22225 h 639"/>
              <a:gd name="T4" fmla="*/ 1906587 w 1367"/>
              <a:gd name="T5" fmla="*/ 66675 h 639"/>
              <a:gd name="T6" fmla="*/ 1387475 w 1367"/>
              <a:gd name="T7" fmla="*/ 220662 h 639"/>
              <a:gd name="T8" fmla="*/ 1266825 w 1367"/>
              <a:gd name="T9" fmla="*/ 254000 h 639"/>
              <a:gd name="T10" fmla="*/ 1200150 w 1367"/>
              <a:gd name="T11" fmla="*/ 276225 h 639"/>
              <a:gd name="T12" fmla="*/ 1179512 w 1367"/>
              <a:gd name="T13" fmla="*/ 307975 h 639"/>
              <a:gd name="T14" fmla="*/ 1146175 w 1367"/>
              <a:gd name="T15" fmla="*/ 319087 h 639"/>
              <a:gd name="T16" fmla="*/ 1135062 w 1367"/>
              <a:gd name="T17" fmla="*/ 352425 h 639"/>
              <a:gd name="T18" fmla="*/ 1090612 w 1367"/>
              <a:gd name="T19" fmla="*/ 419100 h 639"/>
              <a:gd name="T20" fmla="*/ 1001712 w 1367"/>
              <a:gd name="T21" fmla="*/ 528637 h 639"/>
              <a:gd name="T22" fmla="*/ 693737 w 1367"/>
              <a:gd name="T23" fmla="*/ 595312 h 639"/>
              <a:gd name="T24" fmla="*/ 638175 w 1367"/>
              <a:gd name="T25" fmla="*/ 606425 h 639"/>
              <a:gd name="T26" fmla="*/ 573087 w 1367"/>
              <a:gd name="T27" fmla="*/ 628650 h 639"/>
              <a:gd name="T28" fmla="*/ 550862 w 1367"/>
              <a:gd name="T29" fmla="*/ 660400 h 639"/>
              <a:gd name="T30" fmla="*/ 517525 w 1367"/>
              <a:gd name="T31" fmla="*/ 682625 h 639"/>
              <a:gd name="T32" fmla="*/ 396875 w 1367"/>
              <a:gd name="T33" fmla="*/ 838200 h 639"/>
              <a:gd name="T34" fmla="*/ 285750 w 1367"/>
              <a:gd name="T35" fmla="*/ 947737 h 639"/>
              <a:gd name="T36" fmla="*/ 220662 w 1367"/>
              <a:gd name="T37" fmla="*/ 992187 h 639"/>
              <a:gd name="T38" fmla="*/ 187325 w 1367"/>
              <a:gd name="T39" fmla="*/ 1014412 h 639"/>
              <a:gd name="T40" fmla="*/ 0 w 1367"/>
              <a:gd name="T41" fmla="*/ 992187 h 6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67" h="639">
                <a:moveTo>
                  <a:pt x="1367" y="21"/>
                </a:moveTo>
                <a:cubicBezTo>
                  <a:pt x="1305" y="0"/>
                  <a:pt x="1340" y="5"/>
                  <a:pt x="1263" y="14"/>
                </a:cubicBezTo>
                <a:cubicBezTo>
                  <a:pt x="1213" y="31"/>
                  <a:pt x="1233" y="20"/>
                  <a:pt x="1201" y="42"/>
                </a:cubicBezTo>
                <a:cubicBezTo>
                  <a:pt x="1119" y="162"/>
                  <a:pt x="1014" y="134"/>
                  <a:pt x="874" y="139"/>
                </a:cubicBezTo>
                <a:cubicBezTo>
                  <a:pt x="826" y="149"/>
                  <a:pt x="851" y="142"/>
                  <a:pt x="798" y="160"/>
                </a:cubicBezTo>
                <a:cubicBezTo>
                  <a:pt x="784" y="165"/>
                  <a:pt x="756" y="174"/>
                  <a:pt x="756" y="174"/>
                </a:cubicBezTo>
                <a:cubicBezTo>
                  <a:pt x="752" y="181"/>
                  <a:pt x="749" y="189"/>
                  <a:pt x="743" y="194"/>
                </a:cubicBezTo>
                <a:cubicBezTo>
                  <a:pt x="737" y="199"/>
                  <a:pt x="727" y="196"/>
                  <a:pt x="722" y="201"/>
                </a:cubicBezTo>
                <a:cubicBezTo>
                  <a:pt x="717" y="206"/>
                  <a:pt x="719" y="216"/>
                  <a:pt x="715" y="222"/>
                </a:cubicBezTo>
                <a:cubicBezTo>
                  <a:pt x="707" y="237"/>
                  <a:pt x="696" y="250"/>
                  <a:pt x="687" y="264"/>
                </a:cubicBezTo>
                <a:cubicBezTo>
                  <a:pt x="667" y="293"/>
                  <a:pt x="667" y="321"/>
                  <a:pt x="631" y="333"/>
                </a:cubicBezTo>
                <a:cubicBezTo>
                  <a:pt x="570" y="375"/>
                  <a:pt x="510" y="370"/>
                  <a:pt x="437" y="375"/>
                </a:cubicBezTo>
                <a:cubicBezTo>
                  <a:pt x="425" y="377"/>
                  <a:pt x="413" y="379"/>
                  <a:pt x="402" y="382"/>
                </a:cubicBezTo>
                <a:cubicBezTo>
                  <a:pt x="388" y="386"/>
                  <a:pt x="361" y="396"/>
                  <a:pt x="361" y="396"/>
                </a:cubicBezTo>
                <a:cubicBezTo>
                  <a:pt x="356" y="403"/>
                  <a:pt x="353" y="410"/>
                  <a:pt x="347" y="416"/>
                </a:cubicBezTo>
                <a:cubicBezTo>
                  <a:pt x="341" y="422"/>
                  <a:pt x="332" y="424"/>
                  <a:pt x="326" y="430"/>
                </a:cubicBezTo>
                <a:cubicBezTo>
                  <a:pt x="297" y="464"/>
                  <a:pt x="287" y="503"/>
                  <a:pt x="250" y="528"/>
                </a:cubicBezTo>
                <a:cubicBezTo>
                  <a:pt x="231" y="555"/>
                  <a:pt x="210" y="587"/>
                  <a:pt x="180" y="597"/>
                </a:cubicBezTo>
                <a:cubicBezTo>
                  <a:pt x="166" y="606"/>
                  <a:pt x="153" y="616"/>
                  <a:pt x="139" y="625"/>
                </a:cubicBezTo>
                <a:cubicBezTo>
                  <a:pt x="132" y="630"/>
                  <a:pt x="118" y="639"/>
                  <a:pt x="118" y="639"/>
                </a:cubicBezTo>
                <a:cubicBezTo>
                  <a:pt x="106" y="638"/>
                  <a:pt x="30" y="625"/>
                  <a:pt x="0" y="625"/>
                </a:cubicBezTo>
              </a:path>
            </a:pathLst>
          </a:custGeom>
          <a:noFill/>
          <a:ln w="9525" cap="flat">
            <a:solidFill>
              <a:srgbClr val="00CCFF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" name="AutoShape 216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8409" name="Freeform 217"/>
          <p:cNvSpPr>
            <a:spLocks/>
          </p:cNvSpPr>
          <p:nvPr/>
        </p:nvSpPr>
        <p:spPr bwMode="auto">
          <a:xfrm>
            <a:off x="4645025" y="2103438"/>
            <a:ext cx="2824163" cy="930275"/>
          </a:xfrm>
          <a:custGeom>
            <a:avLst/>
            <a:gdLst>
              <a:gd name="T0" fmla="*/ 2824163 w 1779"/>
              <a:gd name="T1" fmla="*/ 66675 h 586"/>
              <a:gd name="T2" fmla="*/ 2725738 w 1779"/>
              <a:gd name="T3" fmla="*/ 11113 h 586"/>
              <a:gd name="T4" fmla="*/ 2692400 w 1779"/>
              <a:gd name="T5" fmla="*/ 0 h 586"/>
              <a:gd name="T6" fmla="*/ 2251075 w 1779"/>
              <a:gd name="T7" fmla="*/ 66675 h 586"/>
              <a:gd name="T8" fmla="*/ 2119313 w 1779"/>
              <a:gd name="T9" fmla="*/ 155575 h 586"/>
              <a:gd name="T10" fmla="*/ 2041525 w 1779"/>
              <a:gd name="T11" fmla="*/ 209550 h 586"/>
              <a:gd name="T12" fmla="*/ 1590675 w 1779"/>
              <a:gd name="T13" fmla="*/ 396875 h 586"/>
              <a:gd name="T14" fmla="*/ 1271588 w 1779"/>
              <a:gd name="T15" fmla="*/ 496888 h 586"/>
              <a:gd name="T16" fmla="*/ 1171575 w 1779"/>
              <a:gd name="T17" fmla="*/ 573088 h 586"/>
              <a:gd name="T18" fmla="*/ 1028700 w 1779"/>
              <a:gd name="T19" fmla="*/ 661988 h 586"/>
              <a:gd name="T20" fmla="*/ 930275 w 1779"/>
              <a:gd name="T21" fmla="*/ 749300 h 586"/>
              <a:gd name="T22" fmla="*/ 885825 w 1779"/>
              <a:gd name="T23" fmla="*/ 815975 h 586"/>
              <a:gd name="T24" fmla="*/ 874713 w 1779"/>
              <a:gd name="T25" fmla="*/ 849313 h 586"/>
              <a:gd name="T26" fmla="*/ 808038 w 1779"/>
              <a:gd name="T27" fmla="*/ 893763 h 586"/>
              <a:gd name="T28" fmla="*/ 774700 w 1779"/>
              <a:gd name="T29" fmla="*/ 914400 h 586"/>
              <a:gd name="T30" fmla="*/ 279400 w 1779"/>
              <a:gd name="T31" fmla="*/ 871538 h 586"/>
              <a:gd name="T32" fmla="*/ 4763 w 1779"/>
              <a:gd name="T33" fmla="*/ 925513 h 586"/>
              <a:gd name="T34" fmla="*/ 25400 w 1779"/>
              <a:gd name="T35" fmla="*/ 925513 h 5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779" h="586">
                <a:moveTo>
                  <a:pt x="1779" y="42"/>
                </a:moveTo>
                <a:cubicBezTo>
                  <a:pt x="1748" y="11"/>
                  <a:pt x="1767" y="24"/>
                  <a:pt x="1717" y="7"/>
                </a:cubicBezTo>
                <a:cubicBezTo>
                  <a:pt x="1710" y="5"/>
                  <a:pt x="1696" y="0"/>
                  <a:pt x="1696" y="0"/>
                </a:cubicBezTo>
                <a:cubicBezTo>
                  <a:pt x="1633" y="3"/>
                  <a:pt x="1487" y="3"/>
                  <a:pt x="1418" y="42"/>
                </a:cubicBezTo>
                <a:cubicBezTo>
                  <a:pt x="1390" y="58"/>
                  <a:pt x="1362" y="80"/>
                  <a:pt x="1335" y="98"/>
                </a:cubicBezTo>
                <a:cubicBezTo>
                  <a:pt x="1318" y="109"/>
                  <a:pt x="1286" y="132"/>
                  <a:pt x="1286" y="132"/>
                </a:cubicBezTo>
                <a:cubicBezTo>
                  <a:pt x="1222" y="235"/>
                  <a:pt x="1110" y="243"/>
                  <a:pt x="1002" y="250"/>
                </a:cubicBezTo>
                <a:cubicBezTo>
                  <a:pt x="931" y="260"/>
                  <a:pt x="864" y="281"/>
                  <a:pt x="801" y="313"/>
                </a:cubicBezTo>
                <a:cubicBezTo>
                  <a:pt x="777" y="325"/>
                  <a:pt x="762" y="348"/>
                  <a:pt x="738" y="361"/>
                </a:cubicBezTo>
                <a:cubicBezTo>
                  <a:pt x="708" y="378"/>
                  <a:pt x="672" y="393"/>
                  <a:pt x="648" y="417"/>
                </a:cubicBezTo>
                <a:cubicBezTo>
                  <a:pt x="600" y="465"/>
                  <a:pt x="623" y="448"/>
                  <a:pt x="586" y="472"/>
                </a:cubicBezTo>
                <a:cubicBezTo>
                  <a:pt x="569" y="522"/>
                  <a:pt x="593" y="462"/>
                  <a:pt x="558" y="514"/>
                </a:cubicBezTo>
                <a:cubicBezTo>
                  <a:pt x="554" y="520"/>
                  <a:pt x="556" y="530"/>
                  <a:pt x="551" y="535"/>
                </a:cubicBezTo>
                <a:cubicBezTo>
                  <a:pt x="539" y="547"/>
                  <a:pt x="523" y="554"/>
                  <a:pt x="509" y="563"/>
                </a:cubicBezTo>
                <a:cubicBezTo>
                  <a:pt x="502" y="567"/>
                  <a:pt x="488" y="576"/>
                  <a:pt x="488" y="576"/>
                </a:cubicBezTo>
                <a:cubicBezTo>
                  <a:pt x="379" y="572"/>
                  <a:pt x="283" y="560"/>
                  <a:pt x="176" y="549"/>
                </a:cubicBezTo>
                <a:cubicBezTo>
                  <a:pt x="168" y="550"/>
                  <a:pt x="26" y="560"/>
                  <a:pt x="3" y="583"/>
                </a:cubicBezTo>
                <a:cubicBezTo>
                  <a:pt x="0" y="586"/>
                  <a:pt x="12" y="583"/>
                  <a:pt x="16" y="583"/>
                </a:cubicBezTo>
              </a:path>
            </a:pathLst>
          </a:custGeom>
          <a:noFill/>
          <a:ln w="9525" cap="flat">
            <a:solidFill>
              <a:srgbClr val="FF9900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" name="AutoShape 218"/>
          <p:cNvSpPr>
            <a:spLocks noChangeArrowheads="1"/>
          </p:cNvSpPr>
          <p:nvPr/>
        </p:nvSpPr>
        <p:spPr bwMode="auto">
          <a:xfrm rot="880212">
            <a:off x="3997325" y="2968625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11" name="AutoShape 219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sp>
        <p:nvSpPr>
          <p:cNvPr id="8412" name="Freeform 220"/>
          <p:cNvSpPr>
            <a:spLocks/>
          </p:cNvSpPr>
          <p:nvPr/>
        </p:nvSpPr>
        <p:spPr bwMode="auto">
          <a:xfrm>
            <a:off x="4043363" y="3140075"/>
            <a:ext cx="3403600" cy="2632075"/>
          </a:xfrm>
          <a:custGeom>
            <a:avLst/>
            <a:gdLst>
              <a:gd name="T0" fmla="*/ 3403600 w 2144"/>
              <a:gd name="T1" fmla="*/ 2632075 h 1658"/>
              <a:gd name="T2" fmla="*/ 3227388 w 2144"/>
              <a:gd name="T3" fmla="*/ 2555875 h 1658"/>
              <a:gd name="T4" fmla="*/ 3140075 w 2144"/>
              <a:gd name="T5" fmla="*/ 2511425 h 1658"/>
              <a:gd name="T6" fmla="*/ 3040063 w 2144"/>
              <a:gd name="T7" fmla="*/ 2435225 h 1658"/>
              <a:gd name="T8" fmla="*/ 2986088 w 2144"/>
              <a:gd name="T9" fmla="*/ 2368550 h 1658"/>
              <a:gd name="T10" fmla="*/ 2941638 w 2144"/>
              <a:gd name="T11" fmla="*/ 2301875 h 1658"/>
              <a:gd name="T12" fmla="*/ 2874963 w 2144"/>
              <a:gd name="T13" fmla="*/ 2214563 h 1658"/>
              <a:gd name="T14" fmla="*/ 2357438 w 2144"/>
              <a:gd name="T15" fmla="*/ 2049463 h 1658"/>
              <a:gd name="T16" fmla="*/ 2225675 w 2144"/>
              <a:gd name="T17" fmla="*/ 1993900 h 1658"/>
              <a:gd name="T18" fmla="*/ 2192338 w 2144"/>
              <a:gd name="T19" fmla="*/ 1982788 h 1658"/>
              <a:gd name="T20" fmla="*/ 2092325 w 2144"/>
              <a:gd name="T21" fmla="*/ 1893888 h 1658"/>
              <a:gd name="T22" fmla="*/ 2038350 w 2144"/>
              <a:gd name="T23" fmla="*/ 1839913 h 1658"/>
              <a:gd name="T24" fmla="*/ 1982788 w 2144"/>
              <a:gd name="T25" fmla="*/ 1739900 h 1658"/>
              <a:gd name="T26" fmla="*/ 1851025 w 2144"/>
              <a:gd name="T27" fmla="*/ 1641475 h 1658"/>
              <a:gd name="T28" fmla="*/ 1795463 w 2144"/>
              <a:gd name="T29" fmla="*/ 1630363 h 1658"/>
              <a:gd name="T30" fmla="*/ 1552575 w 2144"/>
              <a:gd name="T31" fmla="*/ 1619250 h 1658"/>
              <a:gd name="T32" fmla="*/ 1189038 w 2144"/>
              <a:gd name="T33" fmla="*/ 1387475 h 1658"/>
              <a:gd name="T34" fmla="*/ 1112838 w 2144"/>
              <a:gd name="T35" fmla="*/ 1289050 h 1658"/>
              <a:gd name="T36" fmla="*/ 1057275 w 2144"/>
              <a:gd name="T37" fmla="*/ 1146175 h 1658"/>
              <a:gd name="T38" fmla="*/ 990600 w 2144"/>
              <a:gd name="T39" fmla="*/ 979488 h 1658"/>
              <a:gd name="T40" fmla="*/ 892175 w 2144"/>
              <a:gd name="T41" fmla="*/ 869950 h 1658"/>
              <a:gd name="T42" fmla="*/ 858838 w 2144"/>
              <a:gd name="T43" fmla="*/ 836613 h 1658"/>
              <a:gd name="T44" fmla="*/ 495300 w 2144"/>
              <a:gd name="T45" fmla="*/ 749300 h 1658"/>
              <a:gd name="T46" fmla="*/ 76200 w 2144"/>
              <a:gd name="T47" fmla="*/ 606425 h 1658"/>
              <a:gd name="T48" fmla="*/ 0 w 2144"/>
              <a:gd name="T49" fmla="*/ 473075 h 1658"/>
              <a:gd name="T50" fmla="*/ 109538 w 2144"/>
              <a:gd name="T51" fmla="*/ 198438 h 1658"/>
              <a:gd name="T52" fmla="*/ 231775 w 2144"/>
              <a:gd name="T53" fmla="*/ 109538 h 1658"/>
              <a:gd name="T54" fmla="*/ 296863 w 2144"/>
              <a:gd name="T55" fmla="*/ 0 h 16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144" h="1658">
                <a:moveTo>
                  <a:pt x="2144" y="1658"/>
                </a:moveTo>
                <a:cubicBezTo>
                  <a:pt x="2101" y="1644"/>
                  <a:pt x="2079" y="1621"/>
                  <a:pt x="2033" y="1610"/>
                </a:cubicBezTo>
                <a:cubicBezTo>
                  <a:pt x="1970" y="1563"/>
                  <a:pt x="2038" y="1608"/>
                  <a:pt x="1978" y="1582"/>
                </a:cubicBezTo>
                <a:cubicBezTo>
                  <a:pt x="1954" y="1571"/>
                  <a:pt x="1937" y="1548"/>
                  <a:pt x="1915" y="1534"/>
                </a:cubicBezTo>
                <a:cubicBezTo>
                  <a:pt x="1905" y="1519"/>
                  <a:pt x="1891" y="1507"/>
                  <a:pt x="1881" y="1492"/>
                </a:cubicBezTo>
                <a:cubicBezTo>
                  <a:pt x="1845" y="1435"/>
                  <a:pt x="1915" y="1512"/>
                  <a:pt x="1853" y="1450"/>
                </a:cubicBezTo>
                <a:cubicBezTo>
                  <a:pt x="1844" y="1422"/>
                  <a:pt x="1835" y="1411"/>
                  <a:pt x="1811" y="1395"/>
                </a:cubicBezTo>
                <a:cubicBezTo>
                  <a:pt x="1769" y="1269"/>
                  <a:pt x="1577" y="1294"/>
                  <a:pt x="1485" y="1291"/>
                </a:cubicBezTo>
                <a:cubicBezTo>
                  <a:pt x="1455" y="1281"/>
                  <a:pt x="1432" y="1266"/>
                  <a:pt x="1402" y="1256"/>
                </a:cubicBezTo>
                <a:cubicBezTo>
                  <a:pt x="1395" y="1254"/>
                  <a:pt x="1381" y="1249"/>
                  <a:pt x="1381" y="1249"/>
                </a:cubicBezTo>
                <a:cubicBezTo>
                  <a:pt x="1333" y="1201"/>
                  <a:pt x="1355" y="1218"/>
                  <a:pt x="1318" y="1193"/>
                </a:cubicBezTo>
                <a:cubicBezTo>
                  <a:pt x="1284" y="1141"/>
                  <a:pt x="1329" y="1204"/>
                  <a:pt x="1284" y="1159"/>
                </a:cubicBezTo>
                <a:cubicBezTo>
                  <a:pt x="1266" y="1141"/>
                  <a:pt x="1265" y="1116"/>
                  <a:pt x="1249" y="1096"/>
                </a:cubicBezTo>
                <a:cubicBezTo>
                  <a:pt x="1227" y="1070"/>
                  <a:pt x="1193" y="1053"/>
                  <a:pt x="1166" y="1034"/>
                </a:cubicBezTo>
                <a:cubicBezTo>
                  <a:pt x="1156" y="1027"/>
                  <a:pt x="1143" y="1028"/>
                  <a:pt x="1131" y="1027"/>
                </a:cubicBezTo>
                <a:cubicBezTo>
                  <a:pt x="1080" y="1023"/>
                  <a:pt x="1029" y="1022"/>
                  <a:pt x="978" y="1020"/>
                </a:cubicBezTo>
                <a:cubicBezTo>
                  <a:pt x="881" y="1003"/>
                  <a:pt x="810" y="950"/>
                  <a:pt x="749" y="874"/>
                </a:cubicBezTo>
                <a:cubicBezTo>
                  <a:pt x="731" y="852"/>
                  <a:pt x="711" y="842"/>
                  <a:pt x="701" y="812"/>
                </a:cubicBezTo>
                <a:cubicBezTo>
                  <a:pt x="690" y="779"/>
                  <a:pt x="679" y="753"/>
                  <a:pt x="666" y="722"/>
                </a:cubicBezTo>
                <a:cubicBezTo>
                  <a:pt x="651" y="685"/>
                  <a:pt x="646" y="650"/>
                  <a:pt x="624" y="617"/>
                </a:cubicBezTo>
                <a:cubicBezTo>
                  <a:pt x="612" y="578"/>
                  <a:pt x="598" y="572"/>
                  <a:pt x="562" y="548"/>
                </a:cubicBezTo>
                <a:cubicBezTo>
                  <a:pt x="554" y="543"/>
                  <a:pt x="550" y="532"/>
                  <a:pt x="541" y="527"/>
                </a:cubicBezTo>
                <a:cubicBezTo>
                  <a:pt x="478" y="491"/>
                  <a:pt x="381" y="480"/>
                  <a:pt x="312" y="472"/>
                </a:cubicBezTo>
                <a:cubicBezTo>
                  <a:pt x="227" y="444"/>
                  <a:pt x="125" y="430"/>
                  <a:pt x="48" y="382"/>
                </a:cubicBezTo>
                <a:cubicBezTo>
                  <a:pt x="30" y="353"/>
                  <a:pt x="18" y="325"/>
                  <a:pt x="0" y="298"/>
                </a:cubicBezTo>
                <a:cubicBezTo>
                  <a:pt x="7" y="224"/>
                  <a:pt x="6" y="167"/>
                  <a:pt x="69" y="125"/>
                </a:cubicBezTo>
                <a:cubicBezTo>
                  <a:pt x="83" y="103"/>
                  <a:pt x="121" y="77"/>
                  <a:pt x="146" y="69"/>
                </a:cubicBezTo>
                <a:cubicBezTo>
                  <a:pt x="164" y="42"/>
                  <a:pt x="187" y="36"/>
                  <a:pt x="187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3" name="Text Box 221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23534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5" grpId="0" animBg="1"/>
      <p:bldP spid="8407" grpId="0" animBg="1"/>
      <p:bldP spid="8407" grpId="1" animBg="1"/>
      <p:bldP spid="8408" grpId="0" animBg="1"/>
      <p:bldP spid="8409" grpId="0" animBg="1"/>
      <p:bldP spid="8409" grpId="1" animBg="1"/>
      <p:bldP spid="8410" grpId="0" animBg="1"/>
      <p:bldP spid="8411" grpId="0" animBg="1"/>
      <p:bldP spid="8411" grpId="1" animBg="1"/>
      <p:bldP spid="8412" grpId="0" animBg="1"/>
      <p:bldP spid="8412" grpId="1" animBg="1"/>
      <p:bldP spid="84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7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8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9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0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1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2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3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4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5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6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7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8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69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0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1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2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3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4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5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6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7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8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79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0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1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2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3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4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5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6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7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8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89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0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1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2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3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4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5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6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7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8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99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0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1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2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3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4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5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6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7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8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09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0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1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2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3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4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5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6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7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8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19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0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1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2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3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4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5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6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7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8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29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0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1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2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3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4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5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6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7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8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39" name="Rectangle 95"/>
          <p:cNvSpPr>
            <a:spLocks noChangeArrowheads="1"/>
          </p:cNvSpPr>
          <p:nvPr/>
        </p:nvSpPr>
        <p:spPr bwMode="auto">
          <a:xfrm>
            <a:off x="0" y="62325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Distribution of identical billiard balls</a:t>
            </a:r>
          </a:p>
        </p:txBody>
      </p:sp>
      <p:grpSp>
        <p:nvGrpSpPr>
          <p:cNvPr id="12384" name="Group 96"/>
          <p:cNvGrpSpPr>
            <a:grpSpLocks/>
          </p:cNvGrpSpPr>
          <p:nvPr/>
        </p:nvGrpSpPr>
        <p:grpSpPr bwMode="auto">
          <a:xfrm>
            <a:off x="2590800" y="1524000"/>
            <a:ext cx="2819400" cy="2895600"/>
            <a:chOff x="3744" y="4464"/>
            <a:chExt cx="1776" cy="1824"/>
          </a:xfrm>
        </p:grpSpPr>
        <p:sp>
          <p:nvSpPr>
            <p:cNvPr id="6249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250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6251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52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2390" name="Group 102"/>
          <p:cNvGrpSpPr>
            <a:grpSpLocks/>
          </p:cNvGrpSpPr>
          <p:nvPr/>
        </p:nvGrpSpPr>
        <p:grpSpPr bwMode="auto">
          <a:xfrm>
            <a:off x="4343400" y="2895600"/>
            <a:ext cx="457200" cy="457200"/>
            <a:chOff x="4486" y="3484"/>
            <a:chExt cx="288" cy="288"/>
          </a:xfrm>
        </p:grpSpPr>
        <p:sp>
          <p:nvSpPr>
            <p:cNvPr id="6246" name="Oval 103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247" name="Line 104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" name="Line 105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2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6243" name="AutoShape 108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6244" name="AutoShape 111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sp>
        <p:nvSpPr>
          <p:cNvPr id="6245" name="Text Box 118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39719104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2.61624E-6 L 0.0625 0.022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2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3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4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5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6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7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8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89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0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1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3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7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8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0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1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3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4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5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6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7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8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09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0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1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2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3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4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5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6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7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8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9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1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2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3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4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5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6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7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8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29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0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1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2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3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4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5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6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7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8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9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0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1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2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3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4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5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6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7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8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9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0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1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2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3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4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5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6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7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8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9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60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61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62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63" name="Rectangle 95"/>
          <p:cNvSpPr>
            <a:spLocks noChangeArrowheads="1"/>
          </p:cNvSpPr>
          <p:nvPr/>
        </p:nvSpPr>
        <p:spPr bwMode="auto">
          <a:xfrm>
            <a:off x="0" y="62325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Distribution of identical billiard balls</a:t>
            </a:r>
          </a:p>
        </p:txBody>
      </p:sp>
      <p:grpSp>
        <p:nvGrpSpPr>
          <p:cNvPr id="7264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7274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7275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7276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7277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78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265" name="AutoShape 106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7266" name="AutoShape 107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7267" name="AutoShape 108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grpSp>
        <p:nvGrpSpPr>
          <p:cNvPr id="14446" name="Group 110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7271" name="Oval 11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72" name="Line 11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" name="Line 11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450" name="AutoShape 114"/>
          <p:cNvSpPr>
            <a:spLocks noChangeArrowheads="1"/>
          </p:cNvSpPr>
          <p:nvPr/>
        </p:nvSpPr>
        <p:spPr bwMode="auto">
          <a:xfrm rot="1324470">
            <a:off x="4565650" y="3200400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270" name="Text Box 115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3444112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8195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8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3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4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5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6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7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8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19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0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1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2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7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8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29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0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1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2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3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4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5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6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7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8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39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0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1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2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3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4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5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7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1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2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3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4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5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6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7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8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59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0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1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2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3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4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5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6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7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8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69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0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1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2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3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4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5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6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7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8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79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0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1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2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3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4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5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6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87" name="Rectangle 95"/>
          <p:cNvSpPr>
            <a:spLocks noChangeArrowheads="1"/>
          </p:cNvSpPr>
          <p:nvPr/>
        </p:nvSpPr>
        <p:spPr bwMode="auto">
          <a:xfrm>
            <a:off x="0" y="62325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Distribution of identical billiard balls</a:t>
            </a:r>
          </a:p>
        </p:txBody>
      </p:sp>
      <p:grpSp>
        <p:nvGrpSpPr>
          <p:cNvPr id="16480" name="Group 96"/>
          <p:cNvGrpSpPr>
            <a:grpSpLocks/>
          </p:cNvGrpSpPr>
          <p:nvPr/>
        </p:nvGrpSpPr>
        <p:grpSpPr bwMode="auto">
          <a:xfrm>
            <a:off x="3167063" y="1676400"/>
            <a:ext cx="2819400" cy="2895600"/>
            <a:chOff x="3744" y="4464"/>
            <a:chExt cx="1776" cy="1824"/>
          </a:xfrm>
        </p:grpSpPr>
        <p:sp>
          <p:nvSpPr>
            <p:cNvPr id="8297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8298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8299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01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289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8290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8291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grpSp>
        <p:nvGrpSpPr>
          <p:cNvPr id="16490" name="Group 106"/>
          <p:cNvGrpSpPr>
            <a:grpSpLocks/>
          </p:cNvGrpSpPr>
          <p:nvPr/>
        </p:nvGrpSpPr>
        <p:grpSpPr bwMode="auto">
          <a:xfrm>
            <a:off x="5029200" y="3200400"/>
            <a:ext cx="457200" cy="457200"/>
            <a:chOff x="4486" y="3484"/>
            <a:chExt cx="288" cy="288"/>
          </a:xfrm>
        </p:grpSpPr>
        <p:sp>
          <p:nvSpPr>
            <p:cNvPr id="8294" name="Oval 107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295" name="Line 108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Line 109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3" name="Text Box 111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27278860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5.82929E-7 L 0.075 0.044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2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2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3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4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5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6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7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8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9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0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1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2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3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4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5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7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8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49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0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1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2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3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4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5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6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7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8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59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0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1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2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3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4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5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6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7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8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69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0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1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2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3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4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5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6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7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8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79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0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1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2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3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4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5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6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7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8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89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0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1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2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3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4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5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6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7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8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99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0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1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2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3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4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5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6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7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8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09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0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1" name="Rectangle 95"/>
          <p:cNvSpPr>
            <a:spLocks noChangeArrowheads="1"/>
          </p:cNvSpPr>
          <p:nvPr/>
        </p:nvSpPr>
        <p:spPr bwMode="auto">
          <a:xfrm>
            <a:off x="0" y="62325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Distribution of identical billiard balls</a:t>
            </a:r>
          </a:p>
        </p:txBody>
      </p:sp>
      <p:grpSp>
        <p:nvGrpSpPr>
          <p:cNvPr id="9312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9322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323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9324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325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6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9313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9314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9315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grpSp>
        <p:nvGrpSpPr>
          <p:cNvPr id="18542" name="Group 110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9319" name="Oval 111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320" name="Line 112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1" name="Line 113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546" name="AutoShape 114"/>
          <p:cNvSpPr>
            <a:spLocks noChangeArrowheads="1"/>
          </p:cNvSpPr>
          <p:nvPr/>
        </p:nvSpPr>
        <p:spPr bwMode="auto">
          <a:xfrm rot="618372">
            <a:off x="5280025" y="3375025"/>
            <a:ext cx="381000" cy="152400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318" name="Text Box 115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33999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Intuitive Description</a:t>
            </a:r>
          </a:p>
        </p:txBody>
      </p:sp>
      <p:sp>
        <p:nvSpPr>
          <p:cNvPr id="10243" name="Oval 3"/>
          <p:cNvSpPr>
            <a:spLocks noChangeArrowheads="1"/>
          </p:cNvSpPr>
          <p:nvPr/>
        </p:nvSpPr>
        <p:spPr bwMode="auto">
          <a:xfrm>
            <a:off x="55626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4" name="Oval 4"/>
          <p:cNvSpPr>
            <a:spLocks noChangeArrowheads="1"/>
          </p:cNvSpPr>
          <p:nvPr/>
        </p:nvSpPr>
        <p:spPr bwMode="auto">
          <a:xfrm>
            <a:off x="5768975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5692775" y="3276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5440363" y="32210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5681663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5454650" y="359251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5932488" y="36147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5322888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6062663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2" name="Oval 12"/>
          <p:cNvSpPr>
            <a:spLocks noChangeArrowheads="1"/>
          </p:cNvSpPr>
          <p:nvPr/>
        </p:nvSpPr>
        <p:spPr bwMode="auto">
          <a:xfrm>
            <a:off x="5921375" y="314325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3" name="Oval 13"/>
          <p:cNvSpPr>
            <a:spLocks noChangeArrowheads="1"/>
          </p:cNvSpPr>
          <p:nvPr/>
        </p:nvSpPr>
        <p:spPr bwMode="auto">
          <a:xfrm>
            <a:off x="563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5791200" y="3810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5486400" y="383063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6" name="Oval 16"/>
          <p:cNvSpPr>
            <a:spLocks noChangeArrowheads="1"/>
          </p:cNvSpPr>
          <p:nvPr/>
        </p:nvSpPr>
        <p:spPr bwMode="auto">
          <a:xfrm>
            <a:off x="5181600" y="36798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7" name="Oval 17"/>
          <p:cNvSpPr>
            <a:spLocks noChangeArrowheads="1"/>
          </p:cNvSpPr>
          <p:nvPr/>
        </p:nvSpPr>
        <p:spPr bwMode="auto">
          <a:xfrm>
            <a:off x="49530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8" name="Oval 18"/>
          <p:cNvSpPr>
            <a:spLocks noChangeArrowheads="1"/>
          </p:cNvSpPr>
          <p:nvPr/>
        </p:nvSpPr>
        <p:spPr bwMode="auto">
          <a:xfrm>
            <a:off x="5181600" y="3200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59" name="Oval 19"/>
          <p:cNvSpPr>
            <a:spLocks noChangeArrowheads="1"/>
          </p:cNvSpPr>
          <p:nvPr/>
        </p:nvSpPr>
        <p:spPr bwMode="auto">
          <a:xfrm>
            <a:off x="62484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0" name="Oval 20"/>
          <p:cNvSpPr>
            <a:spLocks noChangeArrowheads="1"/>
          </p:cNvSpPr>
          <p:nvPr/>
        </p:nvSpPr>
        <p:spPr bwMode="auto">
          <a:xfrm>
            <a:off x="6172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1" name="Oval 21"/>
          <p:cNvSpPr>
            <a:spLocks noChangeArrowheads="1"/>
          </p:cNvSpPr>
          <p:nvPr/>
        </p:nvSpPr>
        <p:spPr bwMode="auto">
          <a:xfrm>
            <a:off x="5888038" y="4094163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2" name="Oval 22"/>
          <p:cNvSpPr>
            <a:spLocks noChangeArrowheads="1"/>
          </p:cNvSpPr>
          <p:nvPr/>
        </p:nvSpPr>
        <p:spPr bwMode="auto">
          <a:xfrm>
            <a:off x="5486400" y="4114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3" name="Oval 23"/>
          <p:cNvSpPr>
            <a:spLocks noChangeArrowheads="1"/>
          </p:cNvSpPr>
          <p:nvPr/>
        </p:nvSpPr>
        <p:spPr bwMode="auto">
          <a:xfrm>
            <a:off x="50292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4" name="Oval 24"/>
          <p:cNvSpPr>
            <a:spLocks noChangeArrowheads="1"/>
          </p:cNvSpPr>
          <p:nvPr/>
        </p:nvSpPr>
        <p:spPr bwMode="auto">
          <a:xfrm>
            <a:off x="4648200" y="3657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5" name="Oval 25"/>
          <p:cNvSpPr>
            <a:spLocks noChangeArrowheads="1"/>
          </p:cNvSpPr>
          <p:nvPr/>
        </p:nvSpPr>
        <p:spPr bwMode="auto">
          <a:xfrm>
            <a:off x="45720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6" name="Oval 26"/>
          <p:cNvSpPr>
            <a:spLocks noChangeArrowheads="1"/>
          </p:cNvSpPr>
          <p:nvPr/>
        </p:nvSpPr>
        <p:spPr bwMode="auto">
          <a:xfrm>
            <a:off x="49530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7" name="Oval 27"/>
          <p:cNvSpPr>
            <a:spLocks noChangeArrowheads="1"/>
          </p:cNvSpPr>
          <p:nvPr/>
        </p:nvSpPr>
        <p:spPr bwMode="auto">
          <a:xfrm>
            <a:off x="53340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5921375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69" name="Oval 29"/>
          <p:cNvSpPr>
            <a:spLocks noChangeArrowheads="1"/>
          </p:cNvSpPr>
          <p:nvPr/>
        </p:nvSpPr>
        <p:spPr bwMode="auto">
          <a:xfrm>
            <a:off x="56388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0" name="Oval 30"/>
          <p:cNvSpPr>
            <a:spLocks noChangeArrowheads="1"/>
          </p:cNvSpPr>
          <p:nvPr/>
        </p:nvSpPr>
        <p:spPr bwMode="auto">
          <a:xfrm>
            <a:off x="4724400" y="2819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1" name="Oval 31"/>
          <p:cNvSpPr>
            <a:spLocks noChangeArrowheads="1"/>
          </p:cNvSpPr>
          <p:nvPr/>
        </p:nvSpPr>
        <p:spPr bwMode="auto">
          <a:xfrm>
            <a:off x="51054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2" name="Oval 32"/>
          <p:cNvSpPr>
            <a:spLocks noChangeArrowheads="1"/>
          </p:cNvSpPr>
          <p:nvPr/>
        </p:nvSpPr>
        <p:spPr bwMode="auto">
          <a:xfrm>
            <a:off x="5638800" y="198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3" name="Oval 33"/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4" name="Oval 34"/>
          <p:cNvSpPr>
            <a:spLocks noChangeArrowheads="1"/>
          </p:cNvSpPr>
          <p:nvPr/>
        </p:nvSpPr>
        <p:spPr bwMode="auto">
          <a:xfrm>
            <a:off x="5921375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5" name="Oval 35"/>
          <p:cNvSpPr>
            <a:spLocks noChangeArrowheads="1"/>
          </p:cNvSpPr>
          <p:nvPr/>
        </p:nvSpPr>
        <p:spPr bwMode="auto">
          <a:xfrm>
            <a:off x="5921375" y="1371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6" name="Oval 36"/>
          <p:cNvSpPr>
            <a:spLocks noChangeArrowheads="1"/>
          </p:cNvSpPr>
          <p:nvPr/>
        </p:nvSpPr>
        <p:spPr bwMode="auto">
          <a:xfrm>
            <a:off x="6172200" y="2133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7" name="Oval 37"/>
          <p:cNvSpPr>
            <a:spLocks noChangeArrowheads="1"/>
          </p:cNvSpPr>
          <p:nvPr/>
        </p:nvSpPr>
        <p:spPr bwMode="auto">
          <a:xfrm>
            <a:off x="6259513" y="2676525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8" name="Oval 38"/>
          <p:cNvSpPr>
            <a:spLocks noChangeArrowheads="1"/>
          </p:cNvSpPr>
          <p:nvPr/>
        </p:nvSpPr>
        <p:spPr bwMode="auto">
          <a:xfrm>
            <a:off x="6248400" y="3124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9" name="Oval 39"/>
          <p:cNvSpPr>
            <a:spLocks noChangeArrowheads="1"/>
          </p:cNvSpPr>
          <p:nvPr/>
        </p:nvSpPr>
        <p:spPr bwMode="auto">
          <a:xfrm>
            <a:off x="66294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0" name="Oval 40"/>
          <p:cNvSpPr>
            <a:spLocks noChangeArrowheads="1"/>
          </p:cNvSpPr>
          <p:nvPr/>
        </p:nvSpPr>
        <p:spPr bwMode="auto">
          <a:xfrm>
            <a:off x="6629400" y="2514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1" name="Oval 41"/>
          <p:cNvSpPr>
            <a:spLocks noChangeArrowheads="1"/>
          </p:cNvSpPr>
          <p:nvPr/>
        </p:nvSpPr>
        <p:spPr bwMode="auto">
          <a:xfrm>
            <a:off x="6553200" y="2057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2" name="Oval 42"/>
          <p:cNvSpPr>
            <a:spLocks noChangeArrowheads="1"/>
          </p:cNvSpPr>
          <p:nvPr/>
        </p:nvSpPr>
        <p:spPr bwMode="auto">
          <a:xfrm>
            <a:off x="63246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3" name="Oval 43"/>
          <p:cNvSpPr>
            <a:spLocks noChangeArrowheads="1"/>
          </p:cNvSpPr>
          <p:nvPr/>
        </p:nvSpPr>
        <p:spPr bwMode="auto">
          <a:xfrm>
            <a:off x="6934200" y="1295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4" name="Oval 44"/>
          <p:cNvSpPr>
            <a:spLocks noChangeArrowheads="1"/>
          </p:cNvSpPr>
          <p:nvPr/>
        </p:nvSpPr>
        <p:spPr bwMode="auto">
          <a:xfrm>
            <a:off x="7010400" y="1752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5" name="Oval 45"/>
          <p:cNvSpPr>
            <a:spLocks noChangeArrowheads="1"/>
          </p:cNvSpPr>
          <p:nvPr/>
        </p:nvSpPr>
        <p:spPr bwMode="auto">
          <a:xfrm>
            <a:off x="7315200" y="2362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6" name="Oval 46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7" name="Oval 47"/>
          <p:cNvSpPr>
            <a:spLocks noChangeArrowheads="1"/>
          </p:cNvSpPr>
          <p:nvPr/>
        </p:nvSpPr>
        <p:spPr bwMode="auto">
          <a:xfrm>
            <a:off x="7162800" y="2895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8" name="Oval 48"/>
          <p:cNvSpPr>
            <a:spLocks noChangeArrowheads="1"/>
          </p:cNvSpPr>
          <p:nvPr/>
        </p:nvSpPr>
        <p:spPr bwMode="auto">
          <a:xfrm>
            <a:off x="7924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9" name="Oval 49"/>
          <p:cNvSpPr>
            <a:spLocks noChangeArrowheads="1"/>
          </p:cNvSpPr>
          <p:nvPr/>
        </p:nvSpPr>
        <p:spPr bwMode="auto">
          <a:xfrm>
            <a:off x="6934200" y="3886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0" name="Oval 50"/>
          <p:cNvSpPr>
            <a:spLocks noChangeArrowheads="1"/>
          </p:cNvSpPr>
          <p:nvPr/>
        </p:nvSpPr>
        <p:spPr bwMode="auto">
          <a:xfrm>
            <a:off x="7478713" y="3430588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1" name="Oval 51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2" name="Oval 52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3" name="Oval 53"/>
          <p:cNvSpPr>
            <a:spLocks noChangeArrowheads="1"/>
          </p:cNvSpPr>
          <p:nvPr/>
        </p:nvSpPr>
        <p:spPr bwMode="auto">
          <a:xfrm>
            <a:off x="69342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4" name="Oval 54"/>
          <p:cNvSpPr>
            <a:spLocks noChangeArrowheads="1"/>
          </p:cNvSpPr>
          <p:nvPr/>
        </p:nvSpPr>
        <p:spPr bwMode="auto">
          <a:xfrm>
            <a:off x="60960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5" name="Oval 55"/>
          <p:cNvSpPr>
            <a:spLocks noChangeArrowheads="1"/>
          </p:cNvSpPr>
          <p:nvPr/>
        </p:nvSpPr>
        <p:spPr bwMode="auto">
          <a:xfrm>
            <a:off x="5638800" y="4495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6" name="Oval 56"/>
          <p:cNvSpPr>
            <a:spLocks noChangeArrowheads="1"/>
          </p:cNvSpPr>
          <p:nvPr/>
        </p:nvSpPr>
        <p:spPr bwMode="auto">
          <a:xfrm>
            <a:off x="60198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7" name="Oval 57"/>
          <p:cNvSpPr>
            <a:spLocks noChangeArrowheads="1"/>
          </p:cNvSpPr>
          <p:nvPr/>
        </p:nvSpPr>
        <p:spPr bwMode="auto">
          <a:xfrm>
            <a:off x="6477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8" name="Oval 58"/>
          <p:cNvSpPr>
            <a:spLocks noChangeArrowheads="1"/>
          </p:cNvSpPr>
          <p:nvPr/>
        </p:nvSpPr>
        <p:spPr bwMode="auto">
          <a:xfrm>
            <a:off x="58674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9" name="Oval 59"/>
          <p:cNvSpPr>
            <a:spLocks noChangeArrowheads="1"/>
          </p:cNvSpPr>
          <p:nvPr/>
        </p:nvSpPr>
        <p:spPr bwMode="auto">
          <a:xfrm>
            <a:off x="54102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0" name="Oval 60"/>
          <p:cNvSpPr>
            <a:spLocks noChangeArrowheads="1"/>
          </p:cNvSpPr>
          <p:nvPr/>
        </p:nvSpPr>
        <p:spPr bwMode="auto">
          <a:xfrm>
            <a:off x="5105400" y="4572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1" name="Oval 61"/>
          <p:cNvSpPr>
            <a:spLocks noChangeArrowheads="1"/>
          </p:cNvSpPr>
          <p:nvPr/>
        </p:nvSpPr>
        <p:spPr bwMode="auto">
          <a:xfrm>
            <a:off x="44958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2" name="Oval 62"/>
          <p:cNvSpPr>
            <a:spLocks noChangeArrowheads="1"/>
          </p:cNvSpPr>
          <p:nvPr/>
        </p:nvSpPr>
        <p:spPr bwMode="auto">
          <a:xfrm>
            <a:off x="4724400" y="4953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3" name="Oval 63"/>
          <p:cNvSpPr>
            <a:spLocks noChangeArrowheads="1"/>
          </p:cNvSpPr>
          <p:nvPr/>
        </p:nvSpPr>
        <p:spPr bwMode="auto">
          <a:xfrm>
            <a:off x="4953000" y="5486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4" name="Oval 64"/>
          <p:cNvSpPr>
            <a:spLocks noChangeArrowheads="1"/>
          </p:cNvSpPr>
          <p:nvPr/>
        </p:nvSpPr>
        <p:spPr bwMode="auto">
          <a:xfrm>
            <a:off x="41148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5" name="Oval 65"/>
          <p:cNvSpPr>
            <a:spLocks noChangeArrowheads="1"/>
          </p:cNvSpPr>
          <p:nvPr/>
        </p:nvSpPr>
        <p:spPr bwMode="auto">
          <a:xfrm>
            <a:off x="4038600" y="502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6" name="Oval 66"/>
          <p:cNvSpPr>
            <a:spLocks noChangeArrowheads="1"/>
          </p:cNvSpPr>
          <p:nvPr/>
        </p:nvSpPr>
        <p:spPr bwMode="auto">
          <a:xfrm>
            <a:off x="3505200" y="4267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7" name="Oval 67"/>
          <p:cNvSpPr>
            <a:spLocks noChangeArrowheads="1"/>
          </p:cNvSpPr>
          <p:nvPr/>
        </p:nvSpPr>
        <p:spPr bwMode="auto">
          <a:xfrm>
            <a:off x="40386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8" name="Oval 68"/>
          <p:cNvSpPr>
            <a:spLocks noChangeArrowheads="1"/>
          </p:cNvSpPr>
          <p:nvPr/>
        </p:nvSpPr>
        <p:spPr bwMode="auto">
          <a:xfrm>
            <a:off x="4267200" y="3429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09" name="Oval 69"/>
          <p:cNvSpPr>
            <a:spLocks noChangeArrowheads="1"/>
          </p:cNvSpPr>
          <p:nvPr/>
        </p:nvSpPr>
        <p:spPr bwMode="auto">
          <a:xfrm>
            <a:off x="3733800" y="2971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0" name="Oval 70"/>
          <p:cNvSpPr>
            <a:spLocks noChangeArrowheads="1"/>
          </p:cNvSpPr>
          <p:nvPr/>
        </p:nvSpPr>
        <p:spPr bwMode="auto">
          <a:xfrm>
            <a:off x="4267200" y="2590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1" name="Oval 71"/>
          <p:cNvSpPr>
            <a:spLocks noChangeArrowheads="1"/>
          </p:cNvSpPr>
          <p:nvPr/>
        </p:nvSpPr>
        <p:spPr bwMode="auto">
          <a:xfrm>
            <a:off x="4724400" y="2438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2" name="Oval 72"/>
          <p:cNvSpPr>
            <a:spLocks noChangeArrowheads="1"/>
          </p:cNvSpPr>
          <p:nvPr/>
        </p:nvSpPr>
        <p:spPr bwMode="auto">
          <a:xfrm>
            <a:off x="4343400" y="182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3" name="Oval 73"/>
          <p:cNvSpPr>
            <a:spLocks noChangeArrowheads="1"/>
          </p:cNvSpPr>
          <p:nvPr/>
        </p:nvSpPr>
        <p:spPr bwMode="auto">
          <a:xfrm>
            <a:off x="50292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4" name="Oval 74"/>
          <p:cNvSpPr>
            <a:spLocks noChangeArrowheads="1"/>
          </p:cNvSpPr>
          <p:nvPr/>
        </p:nvSpPr>
        <p:spPr bwMode="auto">
          <a:xfrm>
            <a:off x="4191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5" name="Oval 75"/>
          <p:cNvSpPr>
            <a:spLocks noChangeArrowheads="1"/>
          </p:cNvSpPr>
          <p:nvPr/>
        </p:nvSpPr>
        <p:spPr bwMode="auto">
          <a:xfrm>
            <a:off x="3733800" y="1600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6" name="Oval 76"/>
          <p:cNvSpPr>
            <a:spLocks noChangeArrowheads="1"/>
          </p:cNvSpPr>
          <p:nvPr/>
        </p:nvSpPr>
        <p:spPr bwMode="auto">
          <a:xfrm>
            <a:off x="3657600" y="2209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7" name="Oval 77"/>
          <p:cNvSpPr>
            <a:spLocks noChangeArrowheads="1"/>
          </p:cNvSpPr>
          <p:nvPr/>
        </p:nvSpPr>
        <p:spPr bwMode="auto">
          <a:xfrm>
            <a:off x="3276600" y="2667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8" name="Oval 78"/>
          <p:cNvSpPr>
            <a:spLocks noChangeArrowheads="1"/>
          </p:cNvSpPr>
          <p:nvPr/>
        </p:nvSpPr>
        <p:spPr bwMode="auto">
          <a:xfrm>
            <a:off x="36576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19" name="Oval 79"/>
          <p:cNvSpPr>
            <a:spLocks noChangeArrowheads="1"/>
          </p:cNvSpPr>
          <p:nvPr/>
        </p:nvSpPr>
        <p:spPr bwMode="auto">
          <a:xfrm>
            <a:off x="2895600" y="3581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0" name="Oval 80"/>
          <p:cNvSpPr>
            <a:spLocks noChangeArrowheads="1"/>
          </p:cNvSpPr>
          <p:nvPr/>
        </p:nvSpPr>
        <p:spPr bwMode="auto">
          <a:xfrm>
            <a:off x="2819400" y="44196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1" name="Oval 81"/>
          <p:cNvSpPr>
            <a:spLocks noChangeArrowheads="1"/>
          </p:cNvSpPr>
          <p:nvPr/>
        </p:nvSpPr>
        <p:spPr bwMode="auto">
          <a:xfrm>
            <a:off x="3048000" y="5257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2" name="Oval 82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3" name="Oval 83"/>
          <p:cNvSpPr>
            <a:spLocks noChangeArrowheads="1"/>
          </p:cNvSpPr>
          <p:nvPr/>
        </p:nvSpPr>
        <p:spPr bwMode="auto">
          <a:xfrm>
            <a:off x="1905000" y="487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4" name="Oval 84"/>
          <p:cNvSpPr>
            <a:spLocks noChangeArrowheads="1"/>
          </p:cNvSpPr>
          <p:nvPr/>
        </p:nvSpPr>
        <p:spPr bwMode="auto">
          <a:xfrm>
            <a:off x="1905000" y="3962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5" name="Oval 85"/>
          <p:cNvSpPr>
            <a:spLocks noChangeArrowheads="1"/>
          </p:cNvSpPr>
          <p:nvPr/>
        </p:nvSpPr>
        <p:spPr bwMode="auto">
          <a:xfrm>
            <a:off x="2514600" y="2743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6" name="Oval 86"/>
          <p:cNvSpPr>
            <a:spLocks noChangeArrowheads="1"/>
          </p:cNvSpPr>
          <p:nvPr/>
        </p:nvSpPr>
        <p:spPr bwMode="auto">
          <a:xfrm>
            <a:off x="28956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7" name="Oval 87"/>
          <p:cNvSpPr>
            <a:spLocks noChangeArrowheads="1"/>
          </p:cNvSpPr>
          <p:nvPr/>
        </p:nvSpPr>
        <p:spPr bwMode="auto">
          <a:xfrm>
            <a:off x="1981200" y="1905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8" name="Oval 88"/>
          <p:cNvSpPr>
            <a:spLocks noChangeArrowheads="1"/>
          </p:cNvSpPr>
          <p:nvPr/>
        </p:nvSpPr>
        <p:spPr bwMode="auto">
          <a:xfrm>
            <a:off x="1828800" y="3048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29" name="Oval 89"/>
          <p:cNvSpPr>
            <a:spLocks noChangeArrowheads="1"/>
          </p:cNvSpPr>
          <p:nvPr/>
        </p:nvSpPr>
        <p:spPr bwMode="auto">
          <a:xfrm>
            <a:off x="762000" y="47244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0" name="Oval 90"/>
          <p:cNvSpPr>
            <a:spLocks noChangeArrowheads="1"/>
          </p:cNvSpPr>
          <p:nvPr/>
        </p:nvSpPr>
        <p:spPr bwMode="auto">
          <a:xfrm>
            <a:off x="838200" y="5791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1" name="Oval 91"/>
          <p:cNvSpPr>
            <a:spLocks noChangeArrowheads="1"/>
          </p:cNvSpPr>
          <p:nvPr/>
        </p:nvSpPr>
        <p:spPr bwMode="auto">
          <a:xfrm>
            <a:off x="838200" y="3505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2" name="Oval 92"/>
          <p:cNvSpPr>
            <a:spLocks noChangeArrowheads="1"/>
          </p:cNvSpPr>
          <p:nvPr/>
        </p:nvSpPr>
        <p:spPr bwMode="auto">
          <a:xfrm>
            <a:off x="990600" y="22860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3" name="Oval 93"/>
          <p:cNvSpPr>
            <a:spLocks noChangeArrowheads="1"/>
          </p:cNvSpPr>
          <p:nvPr/>
        </p:nvSpPr>
        <p:spPr bwMode="auto">
          <a:xfrm>
            <a:off x="1143000" y="12192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4" name="Oval 94"/>
          <p:cNvSpPr>
            <a:spLocks noChangeArrowheads="1"/>
          </p:cNvSpPr>
          <p:nvPr/>
        </p:nvSpPr>
        <p:spPr bwMode="auto">
          <a:xfrm>
            <a:off x="2590800" y="1066800"/>
            <a:ext cx="152400" cy="152400"/>
          </a:xfrm>
          <a:prstGeom prst="ellipse">
            <a:avLst/>
          </a:prstGeom>
          <a:gradFill rotWithShape="1">
            <a:gsLst>
              <a:gs pos="0">
                <a:srgbClr val="CC3300"/>
              </a:gs>
              <a:gs pos="100000">
                <a:srgbClr val="5E1800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35" name="Rectangle 95"/>
          <p:cNvSpPr>
            <a:spLocks noChangeArrowheads="1"/>
          </p:cNvSpPr>
          <p:nvPr/>
        </p:nvSpPr>
        <p:spPr bwMode="auto">
          <a:xfrm>
            <a:off x="0" y="62325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9900CC"/>
                </a:solidFill>
              </a:rPr>
              <a:t>Distribution of identical billiard balls</a:t>
            </a:r>
          </a:p>
        </p:txBody>
      </p:sp>
      <p:grpSp>
        <p:nvGrpSpPr>
          <p:cNvPr id="20576" name="Group 96"/>
          <p:cNvGrpSpPr>
            <a:grpSpLocks/>
          </p:cNvGrpSpPr>
          <p:nvPr/>
        </p:nvGrpSpPr>
        <p:grpSpPr bwMode="auto">
          <a:xfrm>
            <a:off x="3841750" y="1981200"/>
            <a:ext cx="2819400" cy="2895600"/>
            <a:chOff x="3744" y="4464"/>
            <a:chExt cx="1776" cy="1824"/>
          </a:xfrm>
        </p:grpSpPr>
        <p:sp>
          <p:nvSpPr>
            <p:cNvPr id="10345" name="Oval 97"/>
            <p:cNvSpPr>
              <a:spLocks noChangeArrowheads="1"/>
            </p:cNvSpPr>
            <p:nvPr/>
          </p:nvSpPr>
          <p:spPr bwMode="auto">
            <a:xfrm>
              <a:off x="3744" y="4464"/>
              <a:ext cx="1776" cy="1824"/>
            </a:xfrm>
            <a:prstGeom prst="ellipse">
              <a:avLst/>
            </a:prstGeom>
            <a:noFill/>
            <a:ln w="28575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10346" name="Group 98"/>
            <p:cNvGrpSpPr>
              <a:grpSpLocks/>
            </p:cNvGrpSpPr>
            <p:nvPr/>
          </p:nvGrpSpPr>
          <p:grpSpPr bwMode="auto">
            <a:xfrm>
              <a:off x="4491" y="5231"/>
              <a:ext cx="288" cy="288"/>
              <a:chOff x="4486" y="3484"/>
              <a:chExt cx="288" cy="288"/>
            </a:xfrm>
          </p:grpSpPr>
          <p:sp>
            <p:nvSpPr>
              <p:cNvPr id="10347" name="Oval 99"/>
              <p:cNvSpPr>
                <a:spLocks noChangeArrowheads="1"/>
              </p:cNvSpPr>
              <p:nvPr/>
            </p:nvSpPr>
            <p:spPr bwMode="auto">
              <a:xfrm>
                <a:off x="4560" y="3552"/>
                <a:ext cx="144" cy="144"/>
              </a:xfrm>
              <a:prstGeom prst="ellipse">
                <a:avLst/>
              </a:prstGeom>
              <a:noFill/>
              <a:ln w="19050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348" name="Line 100"/>
              <p:cNvSpPr>
                <a:spLocks noChangeShapeType="1"/>
              </p:cNvSpPr>
              <p:nvPr/>
            </p:nvSpPr>
            <p:spPr bwMode="auto">
              <a:xfrm>
                <a:off x="4632" y="348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Line 101"/>
              <p:cNvSpPr>
                <a:spLocks noChangeShapeType="1"/>
              </p:cNvSpPr>
              <p:nvPr/>
            </p:nvSpPr>
            <p:spPr bwMode="auto">
              <a:xfrm rot="-5400000">
                <a:off x="4630" y="3482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337" name="AutoShape 102"/>
          <p:cNvSpPr>
            <a:spLocks noChangeArrowheads="1"/>
          </p:cNvSpPr>
          <p:nvPr/>
        </p:nvSpPr>
        <p:spPr bwMode="auto">
          <a:xfrm>
            <a:off x="7467600" y="9144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Region of</a:t>
            </a:r>
          </a:p>
          <a:p>
            <a:pPr algn="ctr" eaLnBrk="1" hangingPunct="1"/>
            <a:r>
              <a:rPr lang="en-US" altLang="en-US" sz="1600"/>
              <a:t>interest</a:t>
            </a:r>
          </a:p>
        </p:txBody>
      </p:sp>
      <p:sp>
        <p:nvSpPr>
          <p:cNvPr id="10338" name="AutoShape 103"/>
          <p:cNvSpPr>
            <a:spLocks noChangeArrowheads="1"/>
          </p:cNvSpPr>
          <p:nvPr/>
        </p:nvSpPr>
        <p:spPr bwMode="auto">
          <a:xfrm>
            <a:off x="7467600" y="1600200"/>
            <a:ext cx="1447800" cy="6096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Center of</a:t>
            </a:r>
          </a:p>
          <a:p>
            <a:pPr algn="ctr" eaLnBrk="1" hangingPunct="1"/>
            <a:r>
              <a:rPr lang="en-US" altLang="en-US" sz="1600"/>
              <a:t>mass</a:t>
            </a:r>
          </a:p>
        </p:txBody>
      </p:sp>
      <p:sp>
        <p:nvSpPr>
          <p:cNvPr id="10339" name="AutoShape 104"/>
          <p:cNvSpPr>
            <a:spLocks noChangeArrowheads="1"/>
          </p:cNvSpPr>
          <p:nvPr/>
        </p:nvSpPr>
        <p:spPr bwMode="auto">
          <a:xfrm>
            <a:off x="7467600" y="54102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/>
              <a:t>Mean Shift</a:t>
            </a:r>
          </a:p>
          <a:p>
            <a:pPr algn="ctr" eaLnBrk="1" hangingPunct="1"/>
            <a:r>
              <a:rPr lang="en-US" altLang="en-US" sz="1600"/>
              <a:t>vector</a:t>
            </a:r>
          </a:p>
        </p:txBody>
      </p:sp>
      <p:grpSp>
        <p:nvGrpSpPr>
          <p:cNvPr id="20586" name="Group 106"/>
          <p:cNvGrpSpPr>
            <a:grpSpLocks/>
          </p:cNvGrpSpPr>
          <p:nvPr/>
        </p:nvGrpSpPr>
        <p:grpSpPr bwMode="auto">
          <a:xfrm>
            <a:off x="5389563" y="3265488"/>
            <a:ext cx="457200" cy="457200"/>
            <a:chOff x="4486" y="3484"/>
            <a:chExt cx="288" cy="288"/>
          </a:xfrm>
        </p:grpSpPr>
        <p:sp>
          <p:nvSpPr>
            <p:cNvPr id="10342" name="Oval 107"/>
            <p:cNvSpPr>
              <a:spLocks noChangeArrowheads="1"/>
            </p:cNvSpPr>
            <p:nvPr/>
          </p:nvSpPr>
          <p:spPr bwMode="auto">
            <a:xfrm>
              <a:off x="4560" y="3552"/>
              <a:ext cx="144" cy="144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43" name="Line 108"/>
            <p:cNvSpPr>
              <a:spLocks noChangeShapeType="1"/>
            </p:cNvSpPr>
            <p:nvPr/>
          </p:nvSpPr>
          <p:spPr bwMode="auto">
            <a:xfrm>
              <a:off x="4632" y="3484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Line 109"/>
            <p:cNvSpPr>
              <a:spLocks noChangeShapeType="1"/>
            </p:cNvSpPr>
            <p:nvPr/>
          </p:nvSpPr>
          <p:spPr bwMode="auto">
            <a:xfrm rot="-5400000">
              <a:off x="4630" y="3482"/>
              <a:ext cx="0" cy="288"/>
            </a:xfrm>
            <a:prstGeom prst="line">
              <a:avLst/>
            </a:prstGeom>
            <a:noFill/>
            <a:ln w="952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41" name="Text Box 111"/>
          <p:cNvSpPr txBox="1">
            <a:spLocks noChangeArrowheads="1"/>
          </p:cNvSpPr>
          <p:nvPr/>
        </p:nvSpPr>
        <p:spPr bwMode="auto">
          <a:xfrm>
            <a:off x="2368550" y="5949950"/>
            <a:ext cx="4413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 u="sng">
                <a:solidFill>
                  <a:srgbClr val="FF9900"/>
                </a:solidFill>
              </a:rPr>
              <a:t>Objective </a:t>
            </a:r>
            <a:r>
              <a:rPr lang="en-US" altLang="en-US" sz="2000" b="1">
                <a:solidFill>
                  <a:srgbClr val="FF9900"/>
                </a:solidFill>
              </a:rPr>
              <a:t>: Find the densest region</a:t>
            </a:r>
          </a:p>
        </p:txBody>
      </p:sp>
    </p:spTree>
    <p:extLst>
      <p:ext uri="{BB962C8B-B14F-4D97-AF65-F5344CB8AC3E}">
        <p14:creationId xmlns:p14="http://schemas.microsoft.com/office/powerpoint/2010/main" val="317115888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1874E-6 L 0.03993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Kernel density estimation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Parzen</a:t>
            </a:r>
            <a:r>
              <a:rPr lang="en-US" dirty="0" smtClean="0"/>
              <a:t> window technique)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Approximating the pdf from sparse data {x</a:t>
            </a:r>
            <a:r>
              <a:rPr lang="en-US" baseline="-25000" dirty="0" smtClean="0"/>
              <a:t>i</a:t>
            </a:r>
            <a:r>
              <a:rPr lang="en-US" dirty="0" smtClean="0"/>
              <a:t>}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K is  kernel; k is profile; h is kernel width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09" y="2438400"/>
            <a:ext cx="5682343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52800"/>
            <a:ext cx="1981200" cy="321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962400"/>
            <a:ext cx="48768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79573-70A0-4101-BD05-4B2909F7A10D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1500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762000" y="92075"/>
            <a:ext cx="2035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Biological: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62000" y="609600"/>
            <a:ext cx="817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 humans at least, Gestalt psychology identifies several properties that result</a:t>
            </a:r>
          </a:p>
          <a:p>
            <a:r>
              <a:rPr lang="en-US" altLang="en-US"/>
              <a:t>In grouping/segmentation: </a:t>
            </a:r>
          </a:p>
        </p:txBody>
      </p:sp>
    </p:spTree>
    <p:extLst>
      <p:ext uri="{BB962C8B-B14F-4D97-AF65-F5344CB8AC3E}">
        <p14:creationId xmlns:p14="http://schemas.microsoft.com/office/powerpoint/2010/main" val="2498751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41" name="Picture 37" descr="Paraboloi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40" name="Picture 36" descr="Gaussi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181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sz="4000" b="1" smtClean="0">
                <a:solidFill>
                  <a:srgbClr val="0066FF"/>
                </a:solidFill>
              </a:rPr>
              <a:t>Kernel Density Estimation</a:t>
            </a:r>
            <a:br>
              <a:rPr lang="en-US" altLang="he-IL" sz="4000" b="1" smtClean="0">
                <a:solidFill>
                  <a:srgbClr val="0066FF"/>
                </a:solidFill>
              </a:rPr>
            </a:br>
            <a:r>
              <a:rPr lang="en-US" altLang="he-IL" sz="2400" b="1" smtClean="0">
                <a:solidFill>
                  <a:srgbClr val="0066FF"/>
                </a:solidFill>
              </a:rPr>
              <a:t>Various Kernels</a:t>
            </a:r>
            <a:endParaRPr lang="en-US" altLang="he-IL" b="1" smtClean="0">
              <a:solidFill>
                <a:srgbClr val="0066FF"/>
              </a:solidFill>
            </a:endParaRPr>
          </a:p>
        </p:txBody>
      </p:sp>
      <p:graphicFrame>
        <p:nvGraphicFramePr>
          <p:cNvPr id="19461" name="Object 3"/>
          <p:cNvGraphicFramePr>
            <a:graphicFrameLocks noChangeAspect="1"/>
          </p:cNvGraphicFramePr>
          <p:nvPr/>
        </p:nvGraphicFramePr>
        <p:xfrm>
          <a:off x="1543050" y="1676400"/>
          <a:ext cx="20955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0" name="Equation" r:id="rId6" imgW="1320227" imgH="431613" progId="Equation.DSMT4">
                  <p:embed/>
                </p:oleObj>
              </mc:Choice>
              <mc:Fallback>
                <p:oleObj name="Equation" r:id="rId6" imgW="1320227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1676400"/>
                        <a:ext cx="2095500" cy="685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3962400" y="18288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A function of some finite number of data points</a:t>
            </a:r>
          </a:p>
          <a:p>
            <a:pPr eaLnBrk="1" hangingPunct="1"/>
            <a:r>
              <a:rPr lang="en-US" altLang="en-US" i="1">
                <a:solidFill>
                  <a:srgbClr val="CC3300"/>
                </a:solidFill>
              </a:rPr>
              <a:t>x</a:t>
            </a:r>
            <a:r>
              <a:rPr lang="en-US" altLang="en-US" i="1" baseline="-25000">
                <a:solidFill>
                  <a:srgbClr val="CC3300"/>
                </a:solidFill>
              </a:rPr>
              <a:t>1</a:t>
            </a:r>
            <a:r>
              <a:rPr lang="en-US" altLang="en-US">
                <a:solidFill>
                  <a:srgbClr val="CC3300"/>
                </a:solidFill>
              </a:rPr>
              <a:t>…</a:t>
            </a:r>
            <a:r>
              <a:rPr lang="en-US" altLang="en-US" i="1">
                <a:solidFill>
                  <a:srgbClr val="CC3300"/>
                </a:solidFill>
              </a:rPr>
              <a:t>x</a:t>
            </a:r>
            <a:r>
              <a:rPr lang="en-US" altLang="en-US" i="1" baseline="-25000">
                <a:solidFill>
                  <a:srgbClr val="CC3300"/>
                </a:solidFill>
              </a:rPr>
              <a:t>n</a:t>
            </a:r>
          </a:p>
        </p:txBody>
      </p:sp>
      <p:grpSp>
        <p:nvGrpSpPr>
          <p:cNvPr id="19463" name="Group 10"/>
          <p:cNvGrpSpPr>
            <a:grpSpLocks/>
          </p:cNvGrpSpPr>
          <p:nvPr/>
        </p:nvGrpSpPr>
        <p:grpSpPr bwMode="auto">
          <a:xfrm>
            <a:off x="6629400" y="2286000"/>
            <a:ext cx="533400" cy="533400"/>
            <a:chOff x="2936" y="1584"/>
            <a:chExt cx="336" cy="336"/>
          </a:xfrm>
        </p:grpSpPr>
        <p:sp>
          <p:nvSpPr>
            <p:cNvPr id="19478" name="Oval 11"/>
            <p:cNvSpPr>
              <a:spLocks noChangeArrowheads="1"/>
            </p:cNvSpPr>
            <p:nvPr/>
          </p:nvSpPr>
          <p:spPr bwMode="auto">
            <a:xfrm>
              <a:off x="3024" y="1680"/>
              <a:ext cx="144" cy="144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9" name="Line 12"/>
            <p:cNvSpPr>
              <a:spLocks noChangeShapeType="1"/>
            </p:cNvSpPr>
            <p:nvPr/>
          </p:nvSpPr>
          <p:spPr bwMode="auto">
            <a:xfrm>
              <a:off x="3096" y="158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80" name="Line 13"/>
            <p:cNvSpPr>
              <a:spLocks noChangeShapeType="1"/>
            </p:cNvSpPr>
            <p:nvPr/>
          </p:nvSpPr>
          <p:spPr bwMode="auto">
            <a:xfrm rot="-5400000">
              <a:off x="3104" y="158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26" name="Rectangle 22"/>
          <p:cNvSpPr>
            <a:spLocks noChangeArrowheads="1"/>
          </p:cNvSpPr>
          <p:nvPr/>
        </p:nvSpPr>
        <p:spPr bwMode="auto">
          <a:xfrm>
            <a:off x="304800" y="3200400"/>
            <a:ext cx="2486025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CC3300"/>
                </a:solidFill>
              </a:rPr>
              <a:t>Examples:</a:t>
            </a:r>
          </a:p>
          <a:p>
            <a:pPr eaLnBrk="1" hangingPunct="1"/>
            <a:endParaRPr lang="en-US" altLang="en-US" u="sng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rgbClr val="CC3300"/>
                </a:solidFill>
              </a:rPr>
              <a:t> Epanechnikov Kernel</a:t>
            </a: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rgbClr val="CC3300"/>
                </a:solidFill>
              </a:rPr>
              <a:t> Uniform Kernel</a:t>
            </a: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endParaRPr lang="en-US" altLang="en-US">
              <a:solidFill>
                <a:srgbClr val="CC3300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altLang="en-US">
                <a:solidFill>
                  <a:srgbClr val="CC3300"/>
                </a:solidFill>
              </a:rPr>
              <a:t> Normal Kernel</a:t>
            </a:r>
          </a:p>
        </p:txBody>
      </p:sp>
      <p:graphicFrame>
        <p:nvGraphicFramePr>
          <p:cNvPr id="47127" name="Object 23"/>
          <p:cNvGraphicFramePr>
            <a:graphicFrameLocks noChangeAspect="1"/>
          </p:cNvGraphicFramePr>
          <p:nvPr/>
        </p:nvGraphicFramePr>
        <p:xfrm>
          <a:off x="2743200" y="3479800"/>
          <a:ext cx="36576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1" name="Equation" r:id="rId8" imgW="2133600" imgH="584200" progId="Equation.DSMT4">
                  <p:embed/>
                </p:oleObj>
              </mc:Choice>
              <mc:Fallback>
                <p:oleObj name="Equation" r:id="rId8" imgW="2133600" imgH="584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479800"/>
                        <a:ext cx="3657600" cy="960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28" name="Object 24"/>
          <p:cNvGraphicFramePr>
            <a:graphicFrameLocks noChangeAspect="1"/>
          </p:cNvGraphicFramePr>
          <p:nvPr/>
        </p:nvGraphicFramePr>
        <p:xfrm>
          <a:off x="2806700" y="4622800"/>
          <a:ext cx="28194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2" name="Equation" r:id="rId10" imgW="1651000" imgH="482600" progId="Equation.DSMT4">
                  <p:embed/>
                </p:oleObj>
              </mc:Choice>
              <mc:Fallback>
                <p:oleObj name="Equation" r:id="rId10" imgW="16510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700" y="4622800"/>
                        <a:ext cx="2819400" cy="8239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29" name="Object 25"/>
          <p:cNvGraphicFramePr>
            <a:graphicFrameLocks noChangeAspect="1"/>
          </p:cNvGraphicFramePr>
          <p:nvPr/>
        </p:nvGraphicFramePr>
        <p:xfrm>
          <a:off x="2819400" y="5778500"/>
          <a:ext cx="25003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3" name="Equation" r:id="rId12" imgW="1637589" imgH="431613" progId="Equation.DSMT4">
                  <p:embed/>
                </p:oleObj>
              </mc:Choice>
              <mc:Fallback>
                <p:oleObj name="Equation" r:id="rId12" imgW="1637589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778500"/>
                        <a:ext cx="2500313" cy="6588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37" name="Picture 33" descr="Unifor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41960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5"/>
          <p:cNvGrpSpPr>
            <a:grpSpLocks/>
          </p:cNvGrpSpPr>
          <p:nvPr/>
        </p:nvGrpSpPr>
        <p:grpSpPr bwMode="auto">
          <a:xfrm>
            <a:off x="6553200" y="2133600"/>
            <a:ext cx="1066800" cy="1357313"/>
            <a:chOff x="432" y="2256"/>
            <a:chExt cx="672" cy="855"/>
          </a:xfrm>
        </p:grpSpPr>
        <p:grpSp>
          <p:nvGrpSpPr>
            <p:cNvPr id="19474" name="Group 6"/>
            <p:cNvGrpSpPr>
              <a:grpSpLocks/>
            </p:cNvGrpSpPr>
            <p:nvPr/>
          </p:nvGrpSpPr>
          <p:grpSpPr bwMode="auto">
            <a:xfrm>
              <a:off x="432" y="2256"/>
              <a:ext cx="672" cy="672"/>
              <a:chOff x="432" y="2256"/>
              <a:chExt cx="672" cy="672"/>
            </a:xfrm>
          </p:grpSpPr>
          <p:sp>
            <p:nvSpPr>
              <p:cNvPr id="19476" name="Rectangle 7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672" cy="6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19477" name="Picture 8" descr="Random Distribution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2312"/>
                <a:ext cx="576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475" name="Text Box 9"/>
            <p:cNvSpPr txBox="1">
              <a:spLocks noChangeArrowheads="1"/>
            </p:cNvSpPr>
            <p:nvPr/>
          </p:nvSpPr>
          <p:spPr bwMode="auto">
            <a:xfrm>
              <a:off x="576" y="2880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Data</a:t>
              </a:r>
            </a:p>
          </p:txBody>
        </p:sp>
      </p:grpSp>
      <p:grpSp>
        <p:nvGrpSpPr>
          <p:cNvPr id="19470" name="Group 38"/>
          <p:cNvGrpSpPr>
            <a:grpSpLocks/>
          </p:cNvGrpSpPr>
          <p:nvPr/>
        </p:nvGrpSpPr>
        <p:grpSpPr bwMode="auto">
          <a:xfrm>
            <a:off x="7162800" y="2754313"/>
            <a:ext cx="533400" cy="533400"/>
            <a:chOff x="2936" y="1584"/>
            <a:chExt cx="336" cy="336"/>
          </a:xfrm>
        </p:grpSpPr>
        <p:sp>
          <p:nvSpPr>
            <p:cNvPr id="19471" name="Oval 39"/>
            <p:cNvSpPr>
              <a:spLocks noChangeArrowheads="1"/>
            </p:cNvSpPr>
            <p:nvPr/>
          </p:nvSpPr>
          <p:spPr bwMode="auto">
            <a:xfrm>
              <a:off x="3024" y="1680"/>
              <a:ext cx="144" cy="144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72" name="Line 40"/>
            <p:cNvSpPr>
              <a:spLocks noChangeShapeType="1"/>
            </p:cNvSpPr>
            <p:nvPr/>
          </p:nvSpPr>
          <p:spPr bwMode="auto">
            <a:xfrm>
              <a:off x="3096" y="158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473" name="Line 41"/>
            <p:cNvSpPr>
              <a:spLocks noChangeShapeType="1"/>
            </p:cNvSpPr>
            <p:nvPr/>
          </p:nvSpPr>
          <p:spPr bwMode="auto">
            <a:xfrm rot="-5400000">
              <a:off x="3104" y="158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102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7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7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76400"/>
            <a:ext cx="3076956" cy="460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750814"/>
            <a:ext cx="348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of kernel density estimate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2362200"/>
            <a:ext cx="738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Setting at the mode the gradient to zero, we obtain as estimate for the mode: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50145"/>
            <a:ext cx="1905000" cy="550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1" y="4038600"/>
            <a:ext cx="5126736" cy="550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0789" y="3429000"/>
                <a:ext cx="6456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Thus the difference between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and the estimate of the mode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is: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9" y="3429000"/>
                <a:ext cx="6456126" cy="369332"/>
              </a:xfrm>
              <a:prstGeom prst="rect">
                <a:avLst/>
              </a:prstGeom>
              <a:blipFill rotWithShape="1">
                <a:blip r:embed="rId9"/>
                <a:stretch>
                  <a:fillRect l="-755" t="-833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00789" y="4938859"/>
            <a:ext cx="7498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hich is called the </a:t>
            </a:r>
            <a:r>
              <a:rPr lang="en-US" i="1" dirty="0" smtClean="0"/>
              <a:t>mean shift</a:t>
            </a:r>
            <a:r>
              <a:rPr lang="en-US" dirty="0" smtClean="0"/>
              <a:t>, as it is difference between the weighted mean </a:t>
            </a:r>
          </a:p>
          <a:p>
            <a:r>
              <a:rPr lang="en-US" dirty="0" smtClean="0"/>
              <a:t>of the neighbors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j</a:t>
            </a:r>
            <a:r>
              <a:rPr lang="en-US" dirty="0" smtClean="0"/>
              <a:t> around x and the current value of x.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2000" y="4419600"/>
            <a:ext cx="1752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2922" y="5604241"/>
            <a:ext cx="559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shift procedure iteratively estimates the mode y as: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81" y="6012744"/>
            <a:ext cx="3444240" cy="5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15240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Clustering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762000" y="2438400"/>
            <a:ext cx="78771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9900CC"/>
                </a:solidFill>
              </a:rPr>
              <a:t>Attraction basin</a:t>
            </a:r>
            <a:r>
              <a:rPr lang="en-US" altLang="en-US">
                <a:solidFill>
                  <a:srgbClr val="9900CC"/>
                </a:solidFill>
              </a:rPr>
              <a:t> : the region for which all trajectories lead to the same mode </a:t>
            </a:r>
          </a:p>
        </p:txBody>
      </p:sp>
      <p:grpSp>
        <p:nvGrpSpPr>
          <p:cNvPr id="71684" name="Group 4"/>
          <p:cNvGrpSpPr>
            <a:grpSpLocks/>
          </p:cNvGrpSpPr>
          <p:nvPr/>
        </p:nvGrpSpPr>
        <p:grpSpPr bwMode="auto">
          <a:xfrm>
            <a:off x="2819400" y="3119438"/>
            <a:ext cx="1828800" cy="1905000"/>
            <a:chOff x="432" y="2256"/>
            <a:chExt cx="672" cy="672"/>
          </a:xfrm>
        </p:grpSpPr>
        <p:sp>
          <p:nvSpPr>
            <p:cNvPr id="31771" name="Rectangle 5"/>
            <p:cNvSpPr>
              <a:spLocks noChangeArrowheads="1"/>
            </p:cNvSpPr>
            <p:nvPr/>
          </p:nvSpPr>
          <p:spPr bwMode="auto">
            <a:xfrm>
              <a:off x="432" y="2256"/>
              <a:ext cx="672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31772" name="Picture 6" descr="Random Distribu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312"/>
              <a:ext cx="576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687" name="Group 7"/>
          <p:cNvGrpSpPr>
            <a:grpSpLocks/>
          </p:cNvGrpSpPr>
          <p:nvPr/>
        </p:nvGrpSpPr>
        <p:grpSpPr bwMode="auto">
          <a:xfrm>
            <a:off x="4267200" y="3119438"/>
            <a:ext cx="1828800" cy="1905000"/>
            <a:chOff x="432" y="2256"/>
            <a:chExt cx="672" cy="672"/>
          </a:xfrm>
        </p:grpSpPr>
        <p:sp>
          <p:nvSpPr>
            <p:cNvPr id="31769" name="Rectangle 8"/>
            <p:cNvSpPr>
              <a:spLocks noChangeArrowheads="1"/>
            </p:cNvSpPr>
            <p:nvPr/>
          </p:nvSpPr>
          <p:spPr bwMode="auto">
            <a:xfrm>
              <a:off x="432" y="2256"/>
              <a:ext cx="672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31770" name="Picture 9" descr="Random Distribu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312"/>
              <a:ext cx="576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690" name="Freeform 10"/>
          <p:cNvSpPr>
            <a:spLocks/>
          </p:cNvSpPr>
          <p:nvPr/>
        </p:nvSpPr>
        <p:spPr bwMode="auto">
          <a:xfrm>
            <a:off x="2851150" y="3243263"/>
            <a:ext cx="1644650" cy="1731962"/>
          </a:xfrm>
          <a:custGeom>
            <a:avLst/>
            <a:gdLst>
              <a:gd name="T0" fmla="*/ 895350 w 1036"/>
              <a:gd name="T1" fmla="*/ 104775 h 1091"/>
              <a:gd name="T2" fmla="*/ 349250 w 1036"/>
              <a:gd name="T3" fmla="*/ 3175 h 1091"/>
              <a:gd name="T4" fmla="*/ 95250 w 1036"/>
              <a:gd name="T5" fmla="*/ 53975 h 1091"/>
              <a:gd name="T6" fmla="*/ 95250 w 1036"/>
              <a:gd name="T7" fmla="*/ 561975 h 1091"/>
              <a:gd name="T8" fmla="*/ 57150 w 1036"/>
              <a:gd name="T9" fmla="*/ 993775 h 1091"/>
              <a:gd name="T10" fmla="*/ 82550 w 1036"/>
              <a:gd name="T11" fmla="*/ 1362075 h 1091"/>
              <a:gd name="T12" fmla="*/ 120650 w 1036"/>
              <a:gd name="T13" fmla="*/ 1539875 h 1091"/>
              <a:gd name="T14" fmla="*/ 222250 w 1036"/>
              <a:gd name="T15" fmla="*/ 1654175 h 1091"/>
              <a:gd name="T16" fmla="*/ 361950 w 1036"/>
              <a:gd name="T17" fmla="*/ 1717675 h 1091"/>
              <a:gd name="T18" fmla="*/ 552450 w 1036"/>
              <a:gd name="T19" fmla="*/ 1704975 h 1091"/>
              <a:gd name="T20" fmla="*/ 628650 w 1036"/>
              <a:gd name="T21" fmla="*/ 1679575 h 1091"/>
              <a:gd name="T22" fmla="*/ 666750 w 1036"/>
              <a:gd name="T23" fmla="*/ 1666875 h 1091"/>
              <a:gd name="T24" fmla="*/ 819150 w 1036"/>
              <a:gd name="T25" fmla="*/ 1577975 h 1091"/>
              <a:gd name="T26" fmla="*/ 1098550 w 1036"/>
              <a:gd name="T27" fmla="*/ 1641475 h 1091"/>
              <a:gd name="T28" fmla="*/ 1365250 w 1036"/>
              <a:gd name="T29" fmla="*/ 1730375 h 1091"/>
              <a:gd name="T30" fmla="*/ 1543050 w 1036"/>
              <a:gd name="T31" fmla="*/ 1717675 h 1091"/>
              <a:gd name="T32" fmla="*/ 1644650 w 1036"/>
              <a:gd name="T33" fmla="*/ 1514475 h 1091"/>
              <a:gd name="T34" fmla="*/ 1631950 w 1036"/>
              <a:gd name="T35" fmla="*/ 1362075 h 1091"/>
              <a:gd name="T36" fmla="*/ 1606550 w 1036"/>
              <a:gd name="T37" fmla="*/ 1133475 h 1091"/>
              <a:gd name="T38" fmla="*/ 1403350 w 1036"/>
              <a:gd name="T39" fmla="*/ 180975 h 1091"/>
              <a:gd name="T40" fmla="*/ 1111250 w 1036"/>
              <a:gd name="T41" fmla="*/ 66675 h 1091"/>
              <a:gd name="T42" fmla="*/ 895350 w 1036"/>
              <a:gd name="T43" fmla="*/ 104775 h 10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36" h="1091">
                <a:moveTo>
                  <a:pt x="564" y="66"/>
                </a:moveTo>
                <a:cubicBezTo>
                  <a:pt x="470" y="4"/>
                  <a:pt x="330" y="18"/>
                  <a:pt x="220" y="2"/>
                </a:cubicBezTo>
                <a:cubicBezTo>
                  <a:pt x="155" y="7"/>
                  <a:pt x="111" y="0"/>
                  <a:pt x="60" y="34"/>
                </a:cubicBezTo>
                <a:cubicBezTo>
                  <a:pt x="0" y="124"/>
                  <a:pt x="40" y="253"/>
                  <a:pt x="60" y="354"/>
                </a:cubicBezTo>
                <a:cubicBezTo>
                  <a:pt x="55" y="446"/>
                  <a:pt x="47" y="535"/>
                  <a:pt x="36" y="626"/>
                </a:cubicBezTo>
                <a:cubicBezTo>
                  <a:pt x="44" y="783"/>
                  <a:pt x="39" y="745"/>
                  <a:pt x="52" y="858"/>
                </a:cubicBezTo>
                <a:cubicBezTo>
                  <a:pt x="55" y="885"/>
                  <a:pt x="59" y="944"/>
                  <a:pt x="76" y="970"/>
                </a:cubicBezTo>
                <a:cubicBezTo>
                  <a:pt x="105" y="1013"/>
                  <a:pt x="85" y="987"/>
                  <a:pt x="140" y="1042"/>
                </a:cubicBezTo>
                <a:cubicBezTo>
                  <a:pt x="157" y="1059"/>
                  <a:pt x="206" y="1071"/>
                  <a:pt x="228" y="1082"/>
                </a:cubicBezTo>
                <a:cubicBezTo>
                  <a:pt x="268" y="1079"/>
                  <a:pt x="308" y="1080"/>
                  <a:pt x="348" y="1074"/>
                </a:cubicBezTo>
                <a:cubicBezTo>
                  <a:pt x="365" y="1072"/>
                  <a:pt x="380" y="1063"/>
                  <a:pt x="396" y="1058"/>
                </a:cubicBezTo>
                <a:cubicBezTo>
                  <a:pt x="404" y="1055"/>
                  <a:pt x="420" y="1050"/>
                  <a:pt x="420" y="1050"/>
                </a:cubicBezTo>
                <a:cubicBezTo>
                  <a:pt x="446" y="1024"/>
                  <a:pt x="480" y="1006"/>
                  <a:pt x="516" y="994"/>
                </a:cubicBezTo>
                <a:cubicBezTo>
                  <a:pt x="575" y="1001"/>
                  <a:pt x="638" y="1007"/>
                  <a:pt x="692" y="1034"/>
                </a:cubicBezTo>
                <a:cubicBezTo>
                  <a:pt x="751" y="1063"/>
                  <a:pt x="795" y="1079"/>
                  <a:pt x="860" y="1090"/>
                </a:cubicBezTo>
                <a:cubicBezTo>
                  <a:pt x="897" y="1087"/>
                  <a:pt x="936" y="1091"/>
                  <a:pt x="972" y="1082"/>
                </a:cubicBezTo>
                <a:cubicBezTo>
                  <a:pt x="1008" y="1074"/>
                  <a:pt x="1028" y="986"/>
                  <a:pt x="1036" y="954"/>
                </a:cubicBezTo>
                <a:cubicBezTo>
                  <a:pt x="1033" y="922"/>
                  <a:pt x="1031" y="890"/>
                  <a:pt x="1028" y="858"/>
                </a:cubicBezTo>
                <a:cubicBezTo>
                  <a:pt x="1023" y="810"/>
                  <a:pt x="1012" y="714"/>
                  <a:pt x="1012" y="714"/>
                </a:cubicBezTo>
                <a:cubicBezTo>
                  <a:pt x="1003" y="515"/>
                  <a:pt x="999" y="286"/>
                  <a:pt x="884" y="114"/>
                </a:cubicBezTo>
                <a:cubicBezTo>
                  <a:pt x="851" y="65"/>
                  <a:pt x="750" y="49"/>
                  <a:pt x="700" y="42"/>
                </a:cubicBezTo>
                <a:cubicBezTo>
                  <a:pt x="640" y="47"/>
                  <a:pt x="611" y="43"/>
                  <a:pt x="564" y="66"/>
                </a:cubicBezTo>
                <a:close/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1" name="Freeform 11"/>
          <p:cNvSpPr>
            <a:spLocks/>
          </p:cNvSpPr>
          <p:nvPr/>
        </p:nvSpPr>
        <p:spPr bwMode="auto">
          <a:xfrm>
            <a:off x="4368800" y="3270250"/>
            <a:ext cx="1651000" cy="1690688"/>
          </a:xfrm>
          <a:custGeom>
            <a:avLst/>
            <a:gdLst>
              <a:gd name="T0" fmla="*/ 127000 w 1040"/>
              <a:gd name="T1" fmla="*/ 52388 h 1065"/>
              <a:gd name="T2" fmla="*/ 88900 w 1040"/>
              <a:gd name="T3" fmla="*/ 65088 h 1065"/>
              <a:gd name="T4" fmla="*/ 63500 w 1040"/>
              <a:gd name="T5" fmla="*/ 141288 h 1065"/>
              <a:gd name="T6" fmla="*/ 38100 w 1040"/>
              <a:gd name="T7" fmla="*/ 179388 h 1065"/>
              <a:gd name="T8" fmla="*/ 0 w 1040"/>
              <a:gd name="T9" fmla="*/ 319088 h 1065"/>
              <a:gd name="T10" fmla="*/ 50800 w 1040"/>
              <a:gd name="T11" fmla="*/ 484188 h 1065"/>
              <a:gd name="T12" fmla="*/ 101600 w 1040"/>
              <a:gd name="T13" fmla="*/ 979488 h 1065"/>
              <a:gd name="T14" fmla="*/ 101600 w 1040"/>
              <a:gd name="T15" fmla="*/ 1373188 h 1065"/>
              <a:gd name="T16" fmla="*/ 127000 w 1040"/>
              <a:gd name="T17" fmla="*/ 1449388 h 1065"/>
              <a:gd name="T18" fmla="*/ 139700 w 1040"/>
              <a:gd name="T19" fmla="*/ 1487488 h 1065"/>
              <a:gd name="T20" fmla="*/ 139700 w 1040"/>
              <a:gd name="T21" fmla="*/ 1665288 h 1065"/>
              <a:gd name="T22" fmla="*/ 215900 w 1040"/>
              <a:gd name="T23" fmla="*/ 1690688 h 1065"/>
              <a:gd name="T24" fmla="*/ 342900 w 1040"/>
              <a:gd name="T25" fmla="*/ 1652588 h 1065"/>
              <a:gd name="T26" fmla="*/ 381000 w 1040"/>
              <a:gd name="T27" fmla="*/ 1639888 h 1065"/>
              <a:gd name="T28" fmla="*/ 711200 w 1040"/>
              <a:gd name="T29" fmla="*/ 1639888 h 1065"/>
              <a:gd name="T30" fmla="*/ 812800 w 1040"/>
              <a:gd name="T31" fmla="*/ 1550988 h 1065"/>
              <a:gd name="T32" fmla="*/ 965200 w 1040"/>
              <a:gd name="T33" fmla="*/ 1563688 h 1065"/>
              <a:gd name="T34" fmla="*/ 1244600 w 1040"/>
              <a:gd name="T35" fmla="*/ 1639888 h 1065"/>
              <a:gd name="T36" fmla="*/ 1435100 w 1040"/>
              <a:gd name="T37" fmla="*/ 1627188 h 1065"/>
              <a:gd name="T38" fmla="*/ 1498600 w 1040"/>
              <a:gd name="T39" fmla="*/ 1563688 h 1065"/>
              <a:gd name="T40" fmla="*/ 1600200 w 1040"/>
              <a:gd name="T41" fmla="*/ 1322388 h 1065"/>
              <a:gd name="T42" fmla="*/ 1651000 w 1040"/>
              <a:gd name="T43" fmla="*/ 928688 h 1065"/>
              <a:gd name="T44" fmla="*/ 1625600 w 1040"/>
              <a:gd name="T45" fmla="*/ 750888 h 1065"/>
              <a:gd name="T46" fmla="*/ 1600200 w 1040"/>
              <a:gd name="T47" fmla="*/ 700088 h 1065"/>
              <a:gd name="T48" fmla="*/ 1574800 w 1040"/>
              <a:gd name="T49" fmla="*/ 623888 h 1065"/>
              <a:gd name="T50" fmla="*/ 1435100 w 1040"/>
              <a:gd name="T51" fmla="*/ 255588 h 1065"/>
              <a:gd name="T52" fmla="*/ 1397000 w 1040"/>
              <a:gd name="T53" fmla="*/ 217488 h 1065"/>
              <a:gd name="T54" fmla="*/ 1320800 w 1040"/>
              <a:gd name="T55" fmla="*/ 166688 h 1065"/>
              <a:gd name="T56" fmla="*/ 1168400 w 1040"/>
              <a:gd name="T57" fmla="*/ 90488 h 1065"/>
              <a:gd name="T58" fmla="*/ 774700 w 1040"/>
              <a:gd name="T59" fmla="*/ 103188 h 1065"/>
              <a:gd name="T60" fmla="*/ 520700 w 1040"/>
              <a:gd name="T61" fmla="*/ 39688 h 1065"/>
              <a:gd name="T62" fmla="*/ 254000 w 1040"/>
              <a:gd name="T63" fmla="*/ 1588 h 1065"/>
              <a:gd name="T64" fmla="*/ 114300 w 1040"/>
              <a:gd name="T65" fmla="*/ 14288 h 1065"/>
              <a:gd name="T66" fmla="*/ 101600 w 1040"/>
              <a:gd name="T67" fmla="*/ 52388 h 1065"/>
              <a:gd name="T68" fmla="*/ 127000 w 1040"/>
              <a:gd name="T69" fmla="*/ 52388 h 10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0" h="1065">
                <a:moveTo>
                  <a:pt x="80" y="33"/>
                </a:moveTo>
                <a:cubicBezTo>
                  <a:pt x="72" y="36"/>
                  <a:pt x="61" y="34"/>
                  <a:pt x="56" y="41"/>
                </a:cubicBezTo>
                <a:cubicBezTo>
                  <a:pt x="46" y="55"/>
                  <a:pt x="45" y="73"/>
                  <a:pt x="40" y="89"/>
                </a:cubicBezTo>
                <a:cubicBezTo>
                  <a:pt x="37" y="98"/>
                  <a:pt x="28" y="104"/>
                  <a:pt x="24" y="113"/>
                </a:cubicBezTo>
                <a:cubicBezTo>
                  <a:pt x="9" y="146"/>
                  <a:pt x="7" y="167"/>
                  <a:pt x="0" y="201"/>
                </a:cubicBezTo>
                <a:cubicBezTo>
                  <a:pt x="7" y="247"/>
                  <a:pt x="7" y="268"/>
                  <a:pt x="32" y="305"/>
                </a:cubicBezTo>
                <a:cubicBezTo>
                  <a:pt x="56" y="402"/>
                  <a:pt x="54" y="516"/>
                  <a:pt x="64" y="617"/>
                </a:cubicBezTo>
                <a:cubicBezTo>
                  <a:pt x="59" y="713"/>
                  <a:pt x="49" y="774"/>
                  <a:pt x="64" y="865"/>
                </a:cubicBezTo>
                <a:cubicBezTo>
                  <a:pt x="67" y="882"/>
                  <a:pt x="75" y="897"/>
                  <a:pt x="80" y="913"/>
                </a:cubicBezTo>
                <a:cubicBezTo>
                  <a:pt x="83" y="921"/>
                  <a:pt x="88" y="937"/>
                  <a:pt x="88" y="937"/>
                </a:cubicBezTo>
                <a:cubicBezTo>
                  <a:pt x="86" y="952"/>
                  <a:pt x="70" y="1029"/>
                  <a:pt x="88" y="1049"/>
                </a:cubicBezTo>
                <a:cubicBezTo>
                  <a:pt x="99" y="1062"/>
                  <a:pt x="136" y="1065"/>
                  <a:pt x="136" y="1065"/>
                </a:cubicBezTo>
                <a:cubicBezTo>
                  <a:pt x="184" y="1053"/>
                  <a:pt x="158" y="1060"/>
                  <a:pt x="216" y="1041"/>
                </a:cubicBezTo>
                <a:cubicBezTo>
                  <a:pt x="224" y="1038"/>
                  <a:pt x="240" y="1033"/>
                  <a:pt x="240" y="1033"/>
                </a:cubicBezTo>
                <a:cubicBezTo>
                  <a:pt x="313" y="1040"/>
                  <a:pt x="373" y="1050"/>
                  <a:pt x="448" y="1033"/>
                </a:cubicBezTo>
                <a:cubicBezTo>
                  <a:pt x="471" y="1028"/>
                  <a:pt x="478" y="988"/>
                  <a:pt x="512" y="977"/>
                </a:cubicBezTo>
                <a:cubicBezTo>
                  <a:pt x="544" y="980"/>
                  <a:pt x="576" y="980"/>
                  <a:pt x="608" y="985"/>
                </a:cubicBezTo>
                <a:cubicBezTo>
                  <a:pt x="668" y="994"/>
                  <a:pt x="724" y="1021"/>
                  <a:pt x="784" y="1033"/>
                </a:cubicBezTo>
                <a:cubicBezTo>
                  <a:pt x="824" y="1030"/>
                  <a:pt x="864" y="1032"/>
                  <a:pt x="904" y="1025"/>
                </a:cubicBezTo>
                <a:cubicBezTo>
                  <a:pt x="921" y="1022"/>
                  <a:pt x="938" y="998"/>
                  <a:pt x="944" y="985"/>
                </a:cubicBezTo>
                <a:cubicBezTo>
                  <a:pt x="966" y="934"/>
                  <a:pt x="983" y="883"/>
                  <a:pt x="1008" y="833"/>
                </a:cubicBezTo>
                <a:cubicBezTo>
                  <a:pt x="1022" y="750"/>
                  <a:pt x="1032" y="669"/>
                  <a:pt x="1040" y="585"/>
                </a:cubicBezTo>
                <a:cubicBezTo>
                  <a:pt x="1036" y="540"/>
                  <a:pt x="1040" y="510"/>
                  <a:pt x="1024" y="473"/>
                </a:cubicBezTo>
                <a:cubicBezTo>
                  <a:pt x="1019" y="462"/>
                  <a:pt x="1012" y="452"/>
                  <a:pt x="1008" y="441"/>
                </a:cubicBezTo>
                <a:cubicBezTo>
                  <a:pt x="1002" y="425"/>
                  <a:pt x="992" y="393"/>
                  <a:pt x="992" y="393"/>
                </a:cubicBezTo>
                <a:cubicBezTo>
                  <a:pt x="1001" y="296"/>
                  <a:pt x="1012" y="197"/>
                  <a:pt x="904" y="161"/>
                </a:cubicBezTo>
                <a:cubicBezTo>
                  <a:pt x="896" y="153"/>
                  <a:pt x="889" y="144"/>
                  <a:pt x="880" y="137"/>
                </a:cubicBezTo>
                <a:cubicBezTo>
                  <a:pt x="865" y="125"/>
                  <a:pt x="832" y="105"/>
                  <a:pt x="832" y="105"/>
                </a:cubicBezTo>
                <a:cubicBezTo>
                  <a:pt x="806" y="66"/>
                  <a:pt x="778" y="71"/>
                  <a:pt x="736" y="57"/>
                </a:cubicBezTo>
                <a:cubicBezTo>
                  <a:pt x="630" y="78"/>
                  <a:pt x="654" y="72"/>
                  <a:pt x="488" y="65"/>
                </a:cubicBezTo>
                <a:cubicBezTo>
                  <a:pt x="412" y="57"/>
                  <a:pt x="391" y="46"/>
                  <a:pt x="328" y="25"/>
                </a:cubicBezTo>
                <a:cubicBezTo>
                  <a:pt x="277" y="8"/>
                  <a:pt x="213" y="6"/>
                  <a:pt x="160" y="1"/>
                </a:cubicBezTo>
                <a:cubicBezTo>
                  <a:pt x="131" y="4"/>
                  <a:pt x="100" y="0"/>
                  <a:pt x="72" y="9"/>
                </a:cubicBezTo>
                <a:cubicBezTo>
                  <a:pt x="64" y="12"/>
                  <a:pt x="61" y="25"/>
                  <a:pt x="64" y="33"/>
                </a:cubicBezTo>
                <a:cubicBezTo>
                  <a:pt x="66" y="38"/>
                  <a:pt x="75" y="33"/>
                  <a:pt x="80" y="33"/>
                </a:cubicBezTo>
                <a:close/>
              </a:path>
            </a:pathLst>
          </a:custGeom>
          <a:noFill/>
          <a:ln w="28575" cmpd="sng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2" name="Freeform 12"/>
          <p:cNvSpPr>
            <a:spLocks/>
          </p:cNvSpPr>
          <p:nvPr/>
        </p:nvSpPr>
        <p:spPr bwMode="auto">
          <a:xfrm>
            <a:off x="3175000" y="4135438"/>
            <a:ext cx="419100" cy="660400"/>
          </a:xfrm>
          <a:custGeom>
            <a:avLst/>
            <a:gdLst>
              <a:gd name="T0" fmla="*/ 0 w 264"/>
              <a:gd name="T1" fmla="*/ 660400 h 416"/>
              <a:gd name="T2" fmla="*/ 190500 w 264"/>
              <a:gd name="T3" fmla="*/ 533400 h 416"/>
              <a:gd name="T4" fmla="*/ 241300 w 264"/>
              <a:gd name="T5" fmla="*/ 368300 h 416"/>
              <a:gd name="T6" fmla="*/ 368300 w 264"/>
              <a:gd name="T7" fmla="*/ 63500 h 416"/>
              <a:gd name="T8" fmla="*/ 419100 w 264"/>
              <a:gd name="T9" fmla="*/ 0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4" h="416">
                <a:moveTo>
                  <a:pt x="0" y="416"/>
                </a:moveTo>
                <a:cubicBezTo>
                  <a:pt x="46" y="401"/>
                  <a:pt x="86" y="370"/>
                  <a:pt x="120" y="336"/>
                </a:cubicBezTo>
                <a:cubicBezTo>
                  <a:pt x="134" y="294"/>
                  <a:pt x="147" y="282"/>
                  <a:pt x="152" y="232"/>
                </a:cubicBezTo>
                <a:cubicBezTo>
                  <a:pt x="159" y="157"/>
                  <a:pt x="146" y="69"/>
                  <a:pt x="232" y="40"/>
                </a:cubicBezTo>
                <a:cubicBezTo>
                  <a:pt x="260" y="12"/>
                  <a:pt x="251" y="26"/>
                  <a:pt x="264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3" name="Freeform 13"/>
          <p:cNvSpPr>
            <a:spLocks/>
          </p:cNvSpPr>
          <p:nvPr/>
        </p:nvSpPr>
        <p:spPr bwMode="auto">
          <a:xfrm>
            <a:off x="3048000" y="4097338"/>
            <a:ext cx="533400" cy="152400"/>
          </a:xfrm>
          <a:custGeom>
            <a:avLst/>
            <a:gdLst>
              <a:gd name="T0" fmla="*/ 0 w 336"/>
              <a:gd name="T1" fmla="*/ 152400 h 96"/>
              <a:gd name="T2" fmla="*/ 228600 w 336"/>
              <a:gd name="T3" fmla="*/ 114300 h 96"/>
              <a:gd name="T4" fmla="*/ 495300 w 336"/>
              <a:gd name="T5" fmla="*/ 38100 h 96"/>
              <a:gd name="T6" fmla="*/ 533400 w 336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36" h="96">
                <a:moveTo>
                  <a:pt x="0" y="96"/>
                </a:moveTo>
                <a:cubicBezTo>
                  <a:pt x="48" y="84"/>
                  <a:pt x="97" y="85"/>
                  <a:pt x="144" y="72"/>
                </a:cubicBezTo>
                <a:cubicBezTo>
                  <a:pt x="201" y="56"/>
                  <a:pt x="253" y="36"/>
                  <a:pt x="312" y="24"/>
                </a:cubicBezTo>
                <a:cubicBezTo>
                  <a:pt x="320" y="16"/>
                  <a:pt x="336" y="0"/>
                  <a:pt x="336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4" name="Freeform 14"/>
          <p:cNvSpPr>
            <a:spLocks/>
          </p:cNvSpPr>
          <p:nvPr/>
        </p:nvSpPr>
        <p:spPr bwMode="auto">
          <a:xfrm>
            <a:off x="3035300" y="3455988"/>
            <a:ext cx="546100" cy="615950"/>
          </a:xfrm>
          <a:custGeom>
            <a:avLst/>
            <a:gdLst>
              <a:gd name="T0" fmla="*/ 50800 w 344"/>
              <a:gd name="T1" fmla="*/ 69850 h 388"/>
              <a:gd name="T2" fmla="*/ 25400 w 344"/>
              <a:gd name="T3" fmla="*/ 158750 h 388"/>
              <a:gd name="T4" fmla="*/ 0 w 344"/>
              <a:gd name="T5" fmla="*/ 234950 h 388"/>
              <a:gd name="T6" fmla="*/ 12700 w 344"/>
              <a:gd name="T7" fmla="*/ 387350 h 388"/>
              <a:gd name="T8" fmla="*/ 368300 w 344"/>
              <a:gd name="T9" fmla="*/ 488950 h 388"/>
              <a:gd name="T10" fmla="*/ 546100 w 344"/>
              <a:gd name="T11" fmla="*/ 615950 h 38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4" h="388">
                <a:moveTo>
                  <a:pt x="32" y="44"/>
                </a:moveTo>
                <a:cubicBezTo>
                  <a:pt x="5" y="125"/>
                  <a:pt x="46" y="0"/>
                  <a:pt x="16" y="100"/>
                </a:cubicBezTo>
                <a:cubicBezTo>
                  <a:pt x="11" y="116"/>
                  <a:pt x="0" y="148"/>
                  <a:pt x="0" y="148"/>
                </a:cubicBezTo>
                <a:cubicBezTo>
                  <a:pt x="3" y="180"/>
                  <a:pt x="2" y="213"/>
                  <a:pt x="8" y="244"/>
                </a:cubicBezTo>
                <a:cubicBezTo>
                  <a:pt x="25" y="331"/>
                  <a:pt x="203" y="307"/>
                  <a:pt x="232" y="308"/>
                </a:cubicBezTo>
                <a:cubicBezTo>
                  <a:pt x="280" y="324"/>
                  <a:pt x="310" y="354"/>
                  <a:pt x="344" y="38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5" name="Freeform 15"/>
          <p:cNvSpPr>
            <a:spLocks/>
          </p:cNvSpPr>
          <p:nvPr/>
        </p:nvSpPr>
        <p:spPr bwMode="auto">
          <a:xfrm>
            <a:off x="3406775" y="3462338"/>
            <a:ext cx="250825" cy="596900"/>
          </a:xfrm>
          <a:custGeom>
            <a:avLst/>
            <a:gdLst>
              <a:gd name="T0" fmla="*/ 34925 w 158"/>
              <a:gd name="T1" fmla="*/ 0 h 376"/>
              <a:gd name="T2" fmla="*/ 47625 w 158"/>
              <a:gd name="T3" fmla="*/ 266700 h 376"/>
              <a:gd name="T4" fmla="*/ 161925 w 158"/>
              <a:gd name="T5" fmla="*/ 355600 h 376"/>
              <a:gd name="T6" fmla="*/ 200025 w 158"/>
              <a:gd name="T7" fmla="*/ 381000 h 376"/>
              <a:gd name="T8" fmla="*/ 225425 w 158"/>
              <a:gd name="T9" fmla="*/ 419100 h 376"/>
              <a:gd name="T10" fmla="*/ 250825 w 158"/>
              <a:gd name="T11" fmla="*/ 495300 h 376"/>
              <a:gd name="T12" fmla="*/ 238125 w 158"/>
              <a:gd name="T13" fmla="*/ 596900 h 3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8" h="376">
                <a:moveTo>
                  <a:pt x="22" y="0"/>
                </a:moveTo>
                <a:cubicBezTo>
                  <a:pt x="16" y="49"/>
                  <a:pt x="0" y="123"/>
                  <a:pt x="30" y="168"/>
                </a:cubicBezTo>
                <a:cubicBezTo>
                  <a:pt x="45" y="191"/>
                  <a:pt x="83" y="211"/>
                  <a:pt x="102" y="224"/>
                </a:cubicBezTo>
                <a:cubicBezTo>
                  <a:pt x="110" y="229"/>
                  <a:pt x="126" y="240"/>
                  <a:pt x="126" y="240"/>
                </a:cubicBezTo>
                <a:cubicBezTo>
                  <a:pt x="131" y="248"/>
                  <a:pt x="138" y="255"/>
                  <a:pt x="142" y="264"/>
                </a:cubicBezTo>
                <a:cubicBezTo>
                  <a:pt x="149" y="279"/>
                  <a:pt x="158" y="312"/>
                  <a:pt x="158" y="312"/>
                </a:cubicBezTo>
                <a:cubicBezTo>
                  <a:pt x="155" y="333"/>
                  <a:pt x="150" y="376"/>
                  <a:pt x="150" y="37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6" name="Freeform 16"/>
          <p:cNvSpPr>
            <a:spLocks/>
          </p:cNvSpPr>
          <p:nvPr/>
        </p:nvSpPr>
        <p:spPr bwMode="auto">
          <a:xfrm>
            <a:off x="3708400" y="3487738"/>
            <a:ext cx="469900" cy="558800"/>
          </a:xfrm>
          <a:custGeom>
            <a:avLst/>
            <a:gdLst>
              <a:gd name="T0" fmla="*/ 469900 w 296"/>
              <a:gd name="T1" fmla="*/ 0 h 352"/>
              <a:gd name="T2" fmla="*/ 317500 w 296"/>
              <a:gd name="T3" fmla="*/ 88900 h 352"/>
              <a:gd name="T4" fmla="*/ 12700 w 296"/>
              <a:gd name="T5" fmla="*/ 165100 h 352"/>
              <a:gd name="T6" fmla="*/ 50800 w 296"/>
              <a:gd name="T7" fmla="*/ 317500 h 352"/>
              <a:gd name="T8" fmla="*/ 63500 w 296"/>
              <a:gd name="T9" fmla="*/ 355600 h 352"/>
              <a:gd name="T10" fmla="*/ 0 w 296"/>
              <a:gd name="T11" fmla="*/ 558800 h 3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6" h="352">
                <a:moveTo>
                  <a:pt x="296" y="0"/>
                </a:moveTo>
                <a:cubicBezTo>
                  <a:pt x="237" y="59"/>
                  <a:pt x="270" y="44"/>
                  <a:pt x="200" y="56"/>
                </a:cubicBezTo>
                <a:cubicBezTo>
                  <a:pt x="121" y="50"/>
                  <a:pt x="38" y="15"/>
                  <a:pt x="8" y="104"/>
                </a:cubicBezTo>
                <a:cubicBezTo>
                  <a:pt x="19" y="169"/>
                  <a:pt x="11" y="137"/>
                  <a:pt x="32" y="200"/>
                </a:cubicBezTo>
                <a:cubicBezTo>
                  <a:pt x="35" y="208"/>
                  <a:pt x="40" y="224"/>
                  <a:pt x="40" y="224"/>
                </a:cubicBezTo>
                <a:cubicBezTo>
                  <a:pt x="32" y="323"/>
                  <a:pt x="49" y="303"/>
                  <a:pt x="0" y="35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7" name="Freeform 17"/>
          <p:cNvSpPr>
            <a:spLocks/>
          </p:cNvSpPr>
          <p:nvPr/>
        </p:nvSpPr>
        <p:spPr bwMode="auto">
          <a:xfrm>
            <a:off x="3695700" y="3729038"/>
            <a:ext cx="622300" cy="384175"/>
          </a:xfrm>
          <a:custGeom>
            <a:avLst/>
            <a:gdLst>
              <a:gd name="T0" fmla="*/ 622300 w 392"/>
              <a:gd name="T1" fmla="*/ 0 h 242"/>
              <a:gd name="T2" fmla="*/ 431800 w 392"/>
              <a:gd name="T3" fmla="*/ 38100 h 242"/>
              <a:gd name="T4" fmla="*/ 330200 w 392"/>
              <a:gd name="T5" fmla="*/ 139700 h 242"/>
              <a:gd name="T6" fmla="*/ 165100 w 392"/>
              <a:gd name="T7" fmla="*/ 381000 h 242"/>
              <a:gd name="T8" fmla="*/ 0 w 392"/>
              <a:gd name="T9" fmla="*/ 381000 h 2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92" h="242">
                <a:moveTo>
                  <a:pt x="392" y="0"/>
                </a:moveTo>
                <a:cubicBezTo>
                  <a:pt x="353" y="13"/>
                  <a:pt x="313" y="18"/>
                  <a:pt x="272" y="24"/>
                </a:cubicBezTo>
                <a:cubicBezTo>
                  <a:pt x="247" y="41"/>
                  <a:pt x="221" y="59"/>
                  <a:pt x="208" y="88"/>
                </a:cubicBezTo>
                <a:cubicBezTo>
                  <a:pt x="188" y="134"/>
                  <a:pt x="171" y="236"/>
                  <a:pt x="104" y="240"/>
                </a:cubicBezTo>
                <a:cubicBezTo>
                  <a:pt x="69" y="242"/>
                  <a:pt x="35" y="240"/>
                  <a:pt x="0" y="24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8" name="Freeform 18"/>
          <p:cNvSpPr>
            <a:spLocks/>
          </p:cNvSpPr>
          <p:nvPr/>
        </p:nvSpPr>
        <p:spPr bwMode="auto">
          <a:xfrm>
            <a:off x="3695700" y="4173538"/>
            <a:ext cx="660400" cy="393700"/>
          </a:xfrm>
          <a:custGeom>
            <a:avLst/>
            <a:gdLst>
              <a:gd name="T0" fmla="*/ 660400 w 416"/>
              <a:gd name="T1" fmla="*/ 393700 h 248"/>
              <a:gd name="T2" fmla="*/ 596900 w 416"/>
              <a:gd name="T3" fmla="*/ 215900 h 248"/>
              <a:gd name="T4" fmla="*/ 533400 w 416"/>
              <a:gd name="T5" fmla="*/ 63500 h 248"/>
              <a:gd name="T6" fmla="*/ 495300 w 416"/>
              <a:gd name="T7" fmla="*/ 25400 h 248"/>
              <a:gd name="T8" fmla="*/ 419100 w 416"/>
              <a:gd name="T9" fmla="*/ 0 h 248"/>
              <a:gd name="T10" fmla="*/ 292100 w 416"/>
              <a:gd name="T11" fmla="*/ 25400 h 248"/>
              <a:gd name="T12" fmla="*/ 215900 w 416"/>
              <a:gd name="T13" fmla="*/ 50800 h 248"/>
              <a:gd name="T14" fmla="*/ 177800 w 416"/>
              <a:gd name="T15" fmla="*/ 63500 h 248"/>
              <a:gd name="T16" fmla="*/ 0 w 416"/>
              <a:gd name="T17" fmla="*/ 0 h 2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16" h="248">
                <a:moveTo>
                  <a:pt x="416" y="248"/>
                </a:moveTo>
                <a:cubicBezTo>
                  <a:pt x="407" y="205"/>
                  <a:pt x="393" y="174"/>
                  <a:pt x="376" y="136"/>
                </a:cubicBezTo>
                <a:cubicBezTo>
                  <a:pt x="361" y="102"/>
                  <a:pt x="360" y="69"/>
                  <a:pt x="336" y="40"/>
                </a:cubicBezTo>
                <a:cubicBezTo>
                  <a:pt x="329" y="31"/>
                  <a:pt x="322" y="21"/>
                  <a:pt x="312" y="16"/>
                </a:cubicBezTo>
                <a:cubicBezTo>
                  <a:pt x="297" y="8"/>
                  <a:pt x="264" y="0"/>
                  <a:pt x="264" y="0"/>
                </a:cubicBezTo>
                <a:cubicBezTo>
                  <a:pt x="232" y="5"/>
                  <a:pt x="214" y="7"/>
                  <a:pt x="184" y="16"/>
                </a:cubicBezTo>
                <a:cubicBezTo>
                  <a:pt x="168" y="21"/>
                  <a:pt x="152" y="27"/>
                  <a:pt x="136" y="32"/>
                </a:cubicBezTo>
                <a:cubicBezTo>
                  <a:pt x="128" y="35"/>
                  <a:pt x="112" y="40"/>
                  <a:pt x="112" y="40"/>
                </a:cubicBezTo>
                <a:cubicBezTo>
                  <a:pt x="96" y="39"/>
                  <a:pt x="0" y="50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Freeform 19"/>
          <p:cNvSpPr>
            <a:spLocks/>
          </p:cNvSpPr>
          <p:nvPr/>
        </p:nvSpPr>
        <p:spPr bwMode="auto">
          <a:xfrm>
            <a:off x="3644900" y="4186238"/>
            <a:ext cx="584200" cy="520700"/>
          </a:xfrm>
          <a:custGeom>
            <a:avLst/>
            <a:gdLst>
              <a:gd name="T0" fmla="*/ 584200 w 368"/>
              <a:gd name="T1" fmla="*/ 520700 h 328"/>
              <a:gd name="T2" fmla="*/ 0 w 368"/>
              <a:gd name="T3" fmla="*/ 0 h 32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8" h="328">
                <a:moveTo>
                  <a:pt x="368" y="328"/>
                </a:moveTo>
                <a:cubicBezTo>
                  <a:pt x="198" y="300"/>
                  <a:pt x="0" y="194"/>
                  <a:pt x="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>
            <a:off x="4572000" y="3517900"/>
            <a:ext cx="546100" cy="528638"/>
          </a:xfrm>
          <a:custGeom>
            <a:avLst/>
            <a:gdLst>
              <a:gd name="T0" fmla="*/ 0 w 344"/>
              <a:gd name="T1" fmla="*/ 20638 h 333"/>
              <a:gd name="T2" fmla="*/ 165100 w 344"/>
              <a:gd name="T3" fmla="*/ 46038 h 333"/>
              <a:gd name="T4" fmla="*/ 469900 w 344"/>
              <a:gd name="T5" fmla="*/ 300038 h 333"/>
              <a:gd name="T6" fmla="*/ 533400 w 344"/>
              <a:gd name="T7" fmla="*/ 452438 h 333"/>
              <a:gd name="T8" fmla="*/ 546100 w 344"/>
              <a:gd name="T9" fmla="*/ 528638 h 3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4" h="333">
                <a:moveTo>
                  <a:pt x="0" y="13"/>
                </a:moveTo>
                <a:cubicBezTo>
                  <a:pt x="39" y="0"/>
                  <a:pt x="65" y="16"/>
                  <a:pt x="104" y="29"/>
                </a:cubicBezTo>
                <a:cubicBezTo>
                  <a:pt x="184" y="56"/>
                  <a:pt x="238" y="131"/>
                  <a:pt x="296" y="189"/>
                </a:cubicBezTo>
                <a:cubicBezTo>
                  <a:pt x="321" y="214"/>
                  <a:pt x="325" y="253"/>
                  <a:pt x="336" y="285"/>
                </a:cubicBezTo>
                <a:cubicBezTo>
                  <a:pt x="341" y="300"/>
                  <a:pt x="344" y="333"/>
                  <a:pt x="344" y="333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1" name="Freeform 21"/>
          <p:cNvSpPr>
            <a:spLocks/>
          </p:cNvSpPr>
          <p:nvPr/>
        </p:nvSpPr>
        <p:spPr bwMode="auto">
          <a:xfrm>
            <a:off x="4749800" y="3424238"/>
            <a:ext cx="568325" cy="635000"/>
          </a:xfrm>
          <a:custGeom>
            <a:avLst/>
            <a:gdLst>
              <a:gd name="T0" fmla="*/ 0 w 358"/>
              <a:gd name="T1" fmla="*/ 0 h 400"/>
              <a:gd name="T2" fmla="*/ 266700 w 358"/>
              <a:gd name="T3" fmla="*/ 139700 h 400"/>
              <a:gd name="T4" fmla="*/ 342900 w 358"/>
              <a:gd name="T5" fmla="*/ 177800 h 400"/>
              <a:gd name="T6" fmla="*/ 419100 w 358"/>
              <a:gd name="T7" fmla="*/ 241300 h 400"/>
              <a:gd name="T8" fmla="*/ 533400 w 358"/>
              <a:gd name="T9" fmla="*/ 431800 h 400"/>
              <a:gd name="T10" fmla="*/ 431800 w 358"/>
              <a:gd name="T11" fmla="*/ 635000 h 4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8" h="400">
                <a:moveTo>
                  <a:pt x="0" y="0"/>
                </a:moveTo>
                <a:cubicBezTo>
                  <a:pt x="54" y="40"/>
                  <a:pt x="109" y="58"/>
                  <a:pt x="168" y="88"/>
                </a:cubicBezTo>
                <a:cubicBezTo>
                  <a:pt x="230" y="119"/>
                  <a:pt x="156" y="92"/>
                  <a:pt x="216" y="112"/>
                </a:cubicBezTo>
                <a:cubicBezTo>
                  <a:pt x="231" y="127"/>
                  <a:pt x="250" y="136"/>
                  <a:pt x="264" y="152"/>
                </a:cubicBezTo>
                <a:cubicBezTo>
                  <a:pt x="297" y="190"/>
                  <a:pt x="309" y="232"/>
                  <a:pt x="336" y="272"/>
                </a:cubicBezTo>
                <a:cubicBezTo>
                  <a:pt x="358" y="358"/>
                  <a:pt x="337" y="367"/>
                  <a:pt x="272" y="40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Freeform 22"/>
          <p:cNvSpPr>
            <a:spLocks/>
          </p:cNvSpPr>
          <p:nvPr/>
        </p:nvSpPr>
        <p:spPr bwMode="auto">
          <a:xfrm>
            <a:off x="5130800" y="3500438"/>
            <a:ext cx="495300" cy="584200"/>
          </a:xfrm>
          <a:custGeom>
            <a:avLst/>
            <a:gdLst>
              <a:gd name="T0" fmla="*/ 495300 w 312"/>
              <a:gd name="T1" fmla="*/ 0 h 368"/>
              <a:gd name="T2" fmla="*/ 342900 w 312"/>
              <a:gd name="T3" fmla="*/ 330200 h 368"/>
              <a:gd name="T4" fmla="*/ 266700 w 312"/>
              <a:gd name="T5" fmla="*/ 482600 h 368"/>
              <a:gd name="T6" fmla="*/ 0 w 312"/>
              <a:gd name="T7" fmla="*/ 584200 h 3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2" h="368">
                <a:moveTo>
                  <a:pt x="312" y="0"/>
                </a:moveTo>
                <a:cubicBezTo>
                  <a:pt x="298" y="82"/>
                  <a:pt x="269" y="145"/>
                  <a:pt x="216" y="208"/>
                </a:cubicBezTo>
                <a:cubicBezTo>
                  <a:pt x="192" y="236"/>
                  <a:pt x="196" y="279"/>
                  <a:pt x="168" y="304"/>
                </a:cubicBezTo>
                <a:cubicBezTo>
                  <a:pt x="130" y="337"/>
                  <a:pt x="49" y="368"/>
                  <a:pt x="0" y="36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Freeform 23"/>
          <p:cNvSpPr>
            <a:spLocks/>
          </p:cNvSpPr>
          <p:nvPr/>
        </p:nvSpPr>
        <p:spPr bwMode="auto">
          <a:xfrm>
            <a:off x="5118100" y="4114800"/>
            <a:ext cx="812800" cy="287338"/>
          </a:xfrm>
          <a:custGeom>
            <a:avLst/>
            <a:gdLst>
              <a:gd name="T0" fmla="*/ 812800 w 512"/>
              <a:gd name="T1" fmla="*/ 287338 h 181"/>
              <a:gd name="T2" fmla="*/ 647700 w 512"/>
              <a:gd name="T3" fmla="*/ 109538 h 181"/>
              <a:gd name="T4" fmla="*/ 495300 w 512"/>
              <a:gd name="T5" fmla="*/ 46038 h 181"/>
              <a:gd name="T6" fmla="*/ 0 w 512"/>
              <a:gd name="T7" fmla="*/ 7938 h 18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2" h="181">
                <a:moveTo>
                  <a:pt x="512" y="181"/>
                </a:moveTo>
                <a:cubicBezTo>
                  <a:pt x="475" y="156"/>
                  <a:pt x="452" y="84"/>
                  <a:pt x="408" y="69"/>
                </a:cubicBezTo>
                <a:cubicBezTo>
                  <a:pt x="374" y="58"/>
                  <a:pt x="347" y="41"/>
                  <a:pt x="312" y="29"/>
                </a:cubicBezTo>
                <a:cubicBezTo>
                  <a:pt x="224" y="0"/>
                  <a:pt x="92" y="5"/>
                  <a:pt x="0" y="5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4" name="Freeform 24"/>
          <p:cNvSpPr>
            <a:spLocks/>
          </p:cNvSpPr>
          <p:nvPr/>
        </p:nvSpPr>
        <p:spPr bwMode="auto">
          <a:xfrm>
            <a:off x="5054600" y="4146550"/>
            <a:ext cx="762000" cy="712788"/>
          </a:xfrm>
          <a:custGeom>
            <a:avLst/>
            <a:gdLst>
              <a:gd name="T0" fmla="*/ 736600 w 480"/>
              <a:gd name="T1" fmla="*/ 712788 h 449"/>
              <a:gd name="T2" fmla="*/ 635000 w 480"/>
              <a:gd name="T3" fmla="*/ 560388 h 449"/>
              <a:gd name="T4" fmla="*/ 254000 w 480"/>
              <a:gd name="T5" fmla="*/ 268288 h 449"/>
              <a:gd name="T6" fmla="*/ 228600 w 480"/>
              <a:gd name="T7" fmla="*/ 166688 h 449"/>
              <a:gd name="T8" fmla="*/ 0 w 480"/>
              <a:gd name="T9" fmla="*/ 26988 h 449"/>
              <a:gd name="T10" fmla="*/ 50800 w 480"/>
              <a:gd name="T11" fmla="*/ 1588 h 4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449">
                <a:moveTo>
                  <a:pt x="464" y="449"/>
                </a:moveTo>
                <a:cubicBezTo>
                  <a:pt x="480" y="402"/>
                  <a:pt x="436" y="378"/>
                  <a:pt x="400" y="353"/>
                </a:cubicBezTo>
                <a:cubicBezTo>
                  <a:pt x="316" y="294"/>
                  <a:pt x="220" y="259"/>
                  <a:pt x="160" y="169"/>
                </a:cubicBezTo>
                <a:cubicBezTo>
                  <a:pt x="159" y="163"/>
                  <a:pt x="151" y="116"/>
                  <a:pt x="144" y="105"/>
                </a:cubicBezTo>
                <a:cubicBezTo>
                  <a:pt x="113" y="58"/>
                  <a:pt x="44" y="47"/>
                  <a:pt x="0" y="17"/>
                </a:cubicBezTo>
                <a:cubicBezTo>
                  <a:pt x="26" y="0"/>
                  <a:pt x="14" y="1"/>
                  <a:pt x="32" y="1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Freeform 25"/>
          <p:cNvSpPr>
            <a:spLocks/>
          </p:cNvSpPr>
          <p:nvPr/>
        </p:nvSpPr>
        <p:spPr bwMode="auto">
          <a:xfrm>
            <a:off x="4597400" y="4122738"/>
            <a:ext cx="444500" cy="774700"/>
          </a:xfrm>
          <a:custGeom>
            <a:avLst/>
            <a:gdLst>
              <a:gd name="T0" fmla="*/ 0 w 280"/>
              <a:gd name="T1" fmla="*/ 774700 h 488"/>
              <a:gd name="T2" fmla="*/ 177800 w 280"/>
              <a:gd name="T3" fmla="*/ 406400 h 488"/>
              <a:gd name="T4" fmla="*/ 177800 w 280"/>
              <a:gd name="T5" fmla="*/ 266700 h 488"/>
              <a:gd name="T6" fmla="*/ 406400 w 280"/>
              <a:gd name="T7" fmla="*/ 63500 h 488"/>
              <a:gd name="T8" fmla="*/ 444500 w 280"/>
              <a:gd name="T9" fmla="*/ 0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0" h="488">
                <a:moveTo>
                  <a:pt x="0" y="488"/>
                </a:moveTo>
                <a:cubicBezTo>
                  <a:pt x="74" y="414"/>
                  <a:pt x="99" y="362"/>
                  <a:pt x="112" y="256"/>
                </a:cubicBezTo>
                <a:cubicBezTo>
                  <a:pt x="105" y="216"/>
                  <a:pt x="98" y="206"/>
                  <a:pt x="112" y="168"/>
                </a:cubicBezTo>
                <a:cubicBezTo>
                  <a:pt x="127" y="127"/>
                  <a:pt x="219" y="65"/>
                  <a:pt x="256" y="40"/>
                </a:cubicBezTo>
                <a:cubicBezTo>
                  <a:pt x="275" y="11"/>
                  <a:pt x="268" y="25"/>
                  <a:pt x="28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6" name="Freeform 26"/>
          <p:cNvSpPr>
            <a:spLocks/>
          </p:cNvSpPr>
          <p:nvPr/>
        </p:nvSpPr>
        <p:spPr bwMode="auto">
          <a:xfrm>
            <a:off x="4500563" y="4097338"/>
            <a:ext cx="541337" cy="30162"/>
          </a:xfrm>
          <a:custGeom>
            <a:avLst/>
            <a:gdLst>
              <a:gd name="T0" fmla="*/ 58737 w 341"/>
              <a:gd name="T1" fmla="*/ 0 h 19"/>
              <a:gd name="T2" fmla="*/ 300037 w 341"/>
              <a:gd name="T3" fmla="*/ 0 h 19"/>
              <a:gd name="T4" fmla="*/ 541337 w 341"/>
              <a:gd name="T5" fmla="*/ 12700 h 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" h="19">
                <a:moveTo>
                  <a:pt x="37" y="0"/>
                </a:moveTo>
                <a:cubicBezTo>
                  <a:pt x="188" y="19"/>
                  <a:pt x="0" y="0"/>
                  <a:pt x="189" y="0"/>
                </a:cubicBezTo>
                <a:cubicBezTo>
                  <a:pt x="240" y="0"/>
                  <a:pt x="290" y="8"/>
                  <a:pt x="341" y="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Rectangle 27"/>
          <p:cNvSpPr>
            <a:spLocks noChangeArrowheads="1"/>
          </p:cNvSpPr>
          <p:nvPr/>
        </p:nvSpPr>
        <p:spPr bwMode="auto">
          <a:xfrm>
            <a:off x="1609725" y="1295400"/>
            <a:ext cx="6010275" cy="3762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9900CC"/>
                </a:solidFill>
              </a:rPr>
              <a:t>Cluster</a:t>
            </a:r>
            <a:r>
              <a:rPr lang="en-US" altLang="en-US">
                <a:solidFill>
                  <a:srgbClr val="9900CC"/>
                </a:solidFill>
              </a:rPr>
              <a:t> : All data points in the </a:t>
            </a:r>
            <a:r>
              <a:rPr lang="en-US" altLang="en-US" b="1" i="1">
                <a:solidFill>
                  <a:srgbClr val="CC3300"/>
                </a:solidFill>
              </a:rPr>
              <a:t>attraction basin</a:t>
            </a:r>
            <a:r>
              <a:rPr lang="en-US" altLang="en-US">
                <a:solidFill>
                  <a:srgbClr val="9900CC"/>
                </a:solidFill>
              </a:rPr>
              <a:t> of a mode</a:t>
            </a:r>
          </a:p>
        </p:txBody>
      </p:sp>
      <p:sp>
        <p:nvSpPr>
          <p:cNvPr id="31768" name="Text Box 29"/>
          <p:cNvSpPr txBox="1">
            <a:spLocks noChangeArrowheads="1"/>
          </p:cNvSpPr>
          <p:nvPr/>
        </p:nvSpPr>
        <p:spPr bwMode="auto">
          <a:xfrm>
            <a:off x="609600" y="6521450"/>
            <a:ext cx="786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C0C0C0"/>
                </a:solidFill>
              </a:rPr>
              <a:t>Mean Shift : A robust Approach Toward Feature Space Analysis, by Comaniciu, Meer</a:t>
            </a:r>
          </a:p>
        </p:txBody>
      </p:sp>
    </p:spTree>
    <p:extLst>
      <p:ext uri="{BB962C8B-B14F-4D97-AF65-F5344CB8AC3E}">
        <p14:creationId xmlns:p14="http://schemas.microsoft.com/office/powerpoint/2010/main" val="14802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1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1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  <p:bldP spid="71690" grpId="0" animBg="1"/>
      <p:bldP spid="71691" grpId="0" animBg="1"/>
      <p:bldP spid="71692" grpId="0" animBg="1"/>
      <p:bldP spid="71693" grpId="0" animBg="1"/>
      <p:bldP spid="71694" grpId="0" animBg="1"/>
      <p:bldP spid="71695" grpId="0" animBg="1"/>
      <p:bldP spid="71696" grpId="0" animBg="1"/>
      <p:bldP spid="71697" grpId="0" animBg="1"/>
      <p:bldP spid="71698" grpId="0" animBg="1"/>
      <p:bldP spid="71699" grpId="0" animBg="1"/>
      <p:bldP spid="71700" grpId="0" animBg="1"/>
      <p:bldP spid="71701" grpId="0" animBg="1"/>
      <p:bldP spid="71702" grpId="0" animBg="1"/>
      <p:bldP spid="71703" grpId="0" animBg="1"/>
      <p:bldP spid="71704" grpId="0" animBg="1"/>
      <p:bldP spid="71705" grpId="0" animBg="1"/>
      <p:bldP spid="7170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15240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Clustering</a:t>
            </a:r>
            <a:br>
              <a:rPr lang="en-US" altLang="he-IL" b="1" smtClean="0">
                <a:solidFill>
                  <a:srgbClr val="0066FF"/>
                </a:solidFill>
              </a:rPr>
            </a:br>
            <a:r>
              <a:rPr lang="en-US" altLang="he-IL" sz="2400" b="1" smtClean="0">
                <a:solidFill>
                  <a:srgbClr val="0066FF"/>
                </a:solidFill>
              </a:rPr>
              <a:t>Real Example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8963"/>
            <a:ext cx="7777163" cy="286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105400" y="4800600"/>
            <a:ext cx="292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L*u*v space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4244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7620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b="1" smtClean="0">
                <a:solidFill>
                  <a:srgbClr val="0066FF"/>
                </a:solidFill>
              </a:rPr>
              <a:t>Clustering</a:t>
            </a:r>
            <a:br>
              <a:rPr lang="en-US" altLang="he-IL" b="1" smtClean="0">
                <a:solidFill>
                  <a:srgbClr val="0066FF"/>
                </a:solidFill>
              </a:rPr>
            </a:br>
            <a:r>
              <a:rPr lang="en-US" altLang="he-IL" sz="2400" b="1" smtClean="0">
                <a:solidFill>
                  <a:srgbClr val="0066FF"/>
                </a:solidFill>
              </a:rPr>
              <a:t>Real Example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212850"/>
            <a:ext cx="6062662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533400" y="5457825"/>
            <a:ext cx="2393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Not all trajectories</a:t>
            </a:r>
          </a:p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in the attraction basin</a:t>
            </a:r>
          </a:p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reach the same mode</a:t>
            </a:r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 flipV="1">
            <a:off x="2819400" y="4924425"/>
            <a:ext cx="1828800" cy="83820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 flipV="1">
            <a:off x="2895600" y="5076825"/>
            <a:ext cx="1905000" cy="91440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 flipV="1">
            <a:off x="2895600" y="5203825"/>
            <a:ext cx="2044700" cy="93980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228600" y="1571625"/>
            <a:ext cx="167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2D (L*u) space representation</a:t>
            </a:r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7613650" y="16002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Final clusters</a:t>
            </a:r>
          </a:p>
        </p:txBody>
      </p:sp>
    </p:spTree>
    <p:extLst>
      <p:ext uri="{BB962C8B-B14F-4D97-AF65-F5344CB8AC3E}">
        <p14:creationId xmlns:p14="http://schemas.microsoft.com/office/powerpoint/2010/main" val="225514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  <p:bldP spid="79877" grpId="0" animBg="1"/>
      <p:bldP spid="79877" grpId="1" animBg="1"/>
      <p:bldP spid="79878" grpId="0" animBg="1"/>
      <p:bldP spid="79878" grpId="1" animBg="1"/>
      <p:bldP spid="79879" grpId="0" animBg="1"/>
      <p:bldP spid="7987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sz="4000" b="1" smtClean="0">
                <a:solidFill>
                  <a:srgbClr val="0066FF"/>
                </a:solidFill>
              </a:rPr>
              <a:t>Discontinuity Preserving Smoothing</a:t>
            </a: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219200" y="1143000"/>
            <a:ext cx="672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u="sng">
                <a:solidFill>
                  <a:srgbClr val="CC3300"/>
                </a:solidFill>
              </a:rPr>
              <a:t>Feature space</a:t>
            </a:r>
            <a:r>
              <a:rPr lang="en-US" altLang="en-US">
                <a:solidFill>
                  <a:srgbClr val="CC3300"/>
                </a:solidFill>
              </a:rPr>
              <a:t> : Joint domain = spatial coordinates + color space</a:t>
            </a:r>
            <a:endParaRPr lang="en-US" altLang="en-US"/>
          </a:p>
        </p:txBody>
      </p:sp>
      <p:graphicFrame>
        <p:nvGraphicFramePr>
          <p:cNvPr id="90118" name="Object 6"/>
          <p:cNvGraphicFramePr>
            <a:graphicFrameLocks noChangeAspect="1"/>
          </p:cNvGraphicFramePr>
          <p:nvPr/>
        </p:nvGraphicFramePr>
        <p:xfrm>
          <a:off x="3208338" y="2133600"/>
          <a:ext cx="24907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8" name="Equation" r:id="rId4" imgW="1866900" imgH="508000" progId="Equation.DSMT4">
                  <p:embed/>
                </p:oleObj>
              </mc:Choice>
              <mc:Fallback>
                <p:oleObj name="Equation" r:id="rId4" imgW="18669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2133600"/>
                        <a:ext cx="2490787" cy="6762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9" name="Line 7"/>
          <p:cNvSpPr>
            <a:spLocks noChangeShapeType="1"/>
          </p:cNvSpPr>
          <p:nvPr/>
        </p:nvSpPr>
        <p:spPr bwMode="auto">
          <a:xfrm flipH="1">
            <a:off x="4572000" y="1447800"/>
            <a:ext cx="457200" cy="76200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5410200" y="1447800"/>
            <a:ext cx="1752600" cy="762000"/>
          </a:xfrm>
          <a:prstGeom prst="line">
            <a:avLst/>
          </a:prstGeom>
          <a:noFill/>
          <a:ln w="28575">
            <a:solidFill>
              <a:srgbClr val="FF070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85800" y="3048000"/>
            <a:ext cx="790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CC3300"/>
                </a:solidFill>
              </a:rPr>
              <a:t>Meaning : treat the image as data points in the spatial and gray level domain</a:t>
            </a:r>
          </a:p>
        </p:txBody>
      </p:sp>
      <p:grpSp>
        <p:nvGrpSpPr>
          <p:cNvPr id="36872" name="Group 15"/>
          <p:cNvGrpSpPr>
            <a:grpSpLocks/>
          </p:cNvGrpSpPr>
          <p:nvPr/>
        </p:nvGrpSpPr>
        <p:grpSpPr bwMode="auto">
          <a:xfrm>
            <a:off x="1143000" y="3581400"/>
            <a:ext cx="6934200" cy="1847850"/>
            <a:chOff x="672" y="2352"/>
            <a:chExt cx="4368" cy="1164"/>
          </a:xfrm>
        </p:grpSpPr>
        <p:pic>
          <p:nvPicPr>
            <p:cNvPr id="36880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374"/>
              <a:ext cx="1488" cy="1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8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2352"/>
              <a:ext cx="2946" cy="1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873" name="Rectangle 16"/>
          <p:cNvSpPr>
            <a:spLocks noChangeArrowheads="1"/>
          </p:cNvSpPr>
          <p:nvPr/>
        </p:nvSpPr>
        <p:spPr bwMode="auto">
          <a:xfrm>
            <a:off x="1524000" y="5410200"/>
            <a:ext cx="1365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Image Data</a:t>
            </a:r>
          </a:p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(slice)</a:t>
            </a:r>
          </a:p>
        </p:txBody>
      </p:sp>
      <p:sp>
        <p:nvSpPr>
          <p:cNvPr id="36874" name="Rectangle 17"/>
          <p:cNvSpPr>
            <a:spLocks noChangeArrowheads="1"/>
          </p:cNvSpPr>
          <p:nvPr/>
        </p:nvSpPr>
        <p:spPr bwMode="auto">
          <a:xfrm>
            <a:off x="4013200" y="5410200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Mean Shift</a:t>
            </a:r>
          </a:p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vectors</a:t>
            </a:r>
          </a:p>
        </p:txBody>
      </p:sp>
      <p:sp>
        <p:nvSpPr>
          <p:cNvPr id="36875" name="Rectangle 18"/>
          <p:cNvSpPr>
            <a:spLocks noChangeArrowheads="1"/>
          </p:cNvSpPr>
          <p:nvPr/>
        </p:nvSpPr>
        <p:spPr bwMode="auto">
          <a:xfrm>
            <a:off x="6375400" y="5410200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Smoothing</a:t>
            </a:r>
          </a:p>
          <a:p>
            <a:pPr algn="ctr" eaLnBrk="1" hangingPunct="1"/>
            <a:r>
              <a:rPr lang="en-US" altLang="en-US">
                <a:solidFill>
                  <a:srgbClr val="CC3300"/>
                </a:solidFill>
              </a:rPr>
              <a:t>result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674688" y="3505200"/>
            <a:ext cx="28194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33" name="Rectangle 21"/>
          <p:cNvSpPr>
            <a:spLocks noChangeArrowheads="1"/>
          </p:cNvSpPr>
          <p:nvPr/>
        </p:nvSpPr>
        <p:spPr bwMode="auto">
          <a:xfrm>
            <a:off x="3494088" y="3505200"/>
            <a:ext cx="2306637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134" name="Rectangle 22"/>
          <p:cNvSpPr>
            <a:spLocks noChangeArrowheads="1"/>
          </p:cNvSpPr>
          <p:nvPr/>
        </p:nvSpPr>
        <p:spPr bwMode="auto">
          <a:xfrm>
            <a:off x="5822950" y="3505200"/>
            <a:ext cx="24384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6879" name="Text Box 23"/>
          <p:cNvSpPr txBox="1">
            <a:spLocks noChangeArrowheads="1"/>
          </p:cNvSpPr>
          <p:nvPr/>
        </p:nvSpPr>
        <p:spPr bwMode="auto">
          <a:xfrm>
            <a:off x="673100" y="6521450"/>
            <a:ext cx="7864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C0C0C0"/>
                </a:solidFill>
              </a:rPr>
              <a:t>Mean Shift : A robust Approach Toward Feature Space Analysis, by Comaniciu, Meer</a:t>
            </a:r>
          </a:p>
        </p:txBody>
      </p:sp>
    </p:spTree>
    <p:extLst>
      <p:ext uri="{BB962C8B-B14F-4D97-AF65-F5344CB8AC3E}">
        <p14:creationId xmlns:p14="http://schemas.microsoft.com/office/powerpoint/2010/main" val="241251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0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90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nimBg="1"/>
      <p:bldP spid="90119" grpId="1" animBg="1"/>
      <p:bldP spid="90120" grpId="0" animBg="1"/>
      <p:bldP spid="90120" grpId="1" animBg="1"/>
      <p:bldP spid="90121" grpId="0"/>
      <p:bldP spid="90131" grpId="0" animBg="1"/>
      <p:bldP spid="90133" grpId="0" animBg="1"/>
      <p:bldP spid="9013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7620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sz="4000" b="1" smtClean="0">
                <a:solidFill>
                  <a:srgbClr val="0066FF"/>
                </a:solidFill>
              </a:rPr>
              <a:t>Discontinuity Preserving Smoothing</a:t>
            </a:r>
            <a:br>
              <a:rPr lang="en-US" altLang="he-IL" sz="4000" b="1" smtClean="0">
                <a:solidFill>
                  <a:srgbClr val="0066FF"/>
                </a:solidFill>
              </a:rPr>
            </a:br>
            <a:r>
              <a:rPr lang="en-US" altLang="he-IL" sz="2400" b="1" smtClean="0">
                <a:solidFill>
                  <a:srgbClr val="0066FF"/>
                </a:solidFill>
              </a:rPr>
              <a:t>Example</a:t>
            </a:r>
            <a:endParaRPr lang="en-US" altLang="he-IL" b="1" smtClean="0">
              <a:solidFill>
                <a:srgbClr val="0066FF"/>
              </a:solidFill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7198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1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76200"/>
            <a:ext cx="9448800" cy="1143000"/>
          </a:xfrm>
        </p:spPr>
        <p:txBody>
          <a:bodyPr/>
          <a:lstStyle/>
          <a:p>
            <a:pPr eaLnBrk="1" hangingPunct="1"/>
            <a:r>
              <a:rPr lang="en-US" altLang="he-IL" sz="4000" b="1" smtClean="0">
                <a:solidFill>
                  <a:srgbClr val="0066FF"/>
                </a:solidFill>
              </a:rPr>
              <a:t>Discontinuity Preserving Smoothing</a:t>
            </a:r>
            <a:br>
              <a:rPr lang="en-US" altLang="he-IL" sz="4000" b="1" smtClean="0">
                <a:solidFill>
                  <a:srgbClr val="0066FF"/>
                </a:solidFill>
              </a:rPr>
            </a:br>
            <a:r>
              <a:rPr lang="en-US" altLang="he-IL" sz="2400" b="1" smtClean="0">
                <a:solidFill>
                  <a:srgbClr val="0066FF"/>
                </a:solidFill>
              </a:rPr>
              <a:t>Example</a:t>
            </a:r>
            <a:endParaRPr lang="en-US" altLang="he-IL" sz="4000" b="1" smtClean="0">
              <a:solidFill>
                <a:srgbClr val="0066FF"/>
              </a:solidFill>
            </a:endParaRPr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6334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8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shift as global optimization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43" y="2133600"/>
            <a:ext cx="2895600" cy="614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2529" y="1305900"/>
            <a:ext cx="7800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{</a:t>
            </a:r>
            <a:r>
              <a:rPr lang="en-US" b="1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} be the modes, mean shift can also be seen as gradient descent solution to</a:t>
            </a:r>
          </a:p>
          <a:p>
            <a:r>
              <a:rPr lang="en-US" dirty="0" smtClean="0"/>
              <a:t> the optimization  (Cheng, 1995)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819400"/>
            <a:ext cx="69686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Let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 = [x</a:t>
            </a:r>
            <a:r>
              <a:rPr lang="en-US" baseline="-25000" dirty="0" smtClean="0"/>
              <a:t>i</a:t>
            </a:r>
            <a:r>
              <a:rPr lang="en-US" dirty="0" smtClean="0"/>
              <a:t>, S</a:t>
            </a:r>
            <a:r>
              <a:rPr lang="en-US" baseline="-25000" dirty="0" smtClean="0"/>
              <a:t>i</a:t>
            </a:r>
            <a:r>
              <a:rPr lang="en-US" dirty="0" smtClean="0"/>
              <a:t>]    [image coordinate, color feature].</a:t>
            </a:r>
          </a:p>
          <a:p>
            <a:r>
              <a:rPr lang="en-US" dirty="0" smtClean="0"/>
              <a:t>Then we can describe many methods depending on, whether</a:t>
            </a:r>
          </a:p>
          <a:p>
            <a:endParaRPr lang="en-US" dirty="0" smtClean="0"/>
          </a:p>
          <a:p>
            <a:r>
              <a:rPr lang="en-US" dirty="0" smtClean="0"/>
              <a:t>1.)  </a:t>
            </a:r>
          </a:p>
          <a:p>
            <a:r>
              <a:rPr lang="en-US" dirty="0" smtClean="0"/>
              <a:t>we optimize over [position and color] or </a:t>
            </a:r>
            <a:r>
              <a:rPr lang="en-US" smtClean="0"/>
              <a:t>color only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2.) </a:t>
            </a:r>
          </a:p>
          <a:p>
            <a:r>
              <a:rPr lang="en-US" dirty="0" smtClean="0"/>
              <a:t>whether in the iteration we compare against the original value or the value from the last iteration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29" y="3723664"/>
            <a:ext cx="1751076" cy="313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4" y="4522332"/>
            <a:ext cx="1537716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99" y="1143000"/>
            <a:ext cx="889751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29011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Analysis of underlying optimization explains relationship of different segmentation techniques and filtering </a:t>
            </a:r>
            <a:r>
              <a:rPr lang="en-US" dirty="0" smtClean="0"/>
              <a:t>methods  (</a:t>
            </a:r>
            <a:r>
              <a:rPr lang="en-US" dirty="0" err="1" smtClean="0"/>
              <a:t>Bitsakos</a:t>
            </a:r>
            <a:r>
              <a:rPr lang="en-US" dirty="0" smtClean="0"/>
              <a:t>, </a:t>
            </a:r>
            <a:r>
              <a:rPr lang="en-US" dirty="0" err="1" smtClean="0"/>
              <a:t>Fermuller</a:t>
            </a:r>
            <a:r>
              <a:rPr lang="en-US" dirty="0" smtClean="0"/>
              <a:t>, </a:t>
            </a:r>
            <a:r>
              <a:rPr lang="en-US" dirty="0" err="1" smtClean="0"/>
              <a:t>Aloimonos</a:t>
            </a:r>
            <a:r>
              <a:rPr lang="en-US" dirty="0" smtClean="0"/>
              <a:t> , ECCV 2010)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09600" y="4495800"/>
            <a:ext cx="9906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1581" y="5624895"/>
            <a:ext cx="234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Comaniciu</a:t>
            </a:r>
            <a:r>
              <a:rPr lang="en-US" dirty="0" smtClean="0">
                <a:solidFill>
                  <a:srgbClr val="0070C0"/>
                </a:solidFill>
              </a:rPr>
              <a:t>, Meer, 2002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429000" y="4495800"/>
            <a:ext cx="990600" cy="838200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5600" y="5715000"/>
            <a:ext cx="3691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Fukunage</a:t>
            </a:r>
            <a:r>
              <a:rPr lang="en-US" dirty="0" smtClean="0">
                <a:solidFill>
                  <a:srgbClr val="00B050"/>
                </a:solidFill>
              </a:rPr>
              <a:t>, Hostetler, 1975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Since points do not lie on regular grid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It is difficult to </a:t>
            </a:r>
            <a:r>
              <a:rPr lang="en-US" dirty="0" err="1" smtClean="0">
                <a:solidFill>
                  <a:srgbClr val="00B050"/>
                </a:solidFill>
              </a:rPr>
              <a:t>implemet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88007" y="4505899"/>
            <a:ext cx="990600" cy="838200"/>
          </a:xfrm>
          <a:prstGeom prst="ellipse">
            <a:avLst/>
          </a:prstGeom>
          <a:solidFill>
            <a:srgbClr val="00B05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2694" y="5334000"/>
            <a:ext cx="2189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Weighted Gaussian smoothing with the weight determined by range difference and spatial difference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312" y="95833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Code available at: ……….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8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6E440-3C0B-4506-8C0C-F8AD7A9D7E69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19200"/>
            <a:ext cx="38227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" y="92075"/>
            <a:ext cx="2035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Biological: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62000" y="609600"/>
            <a:ext cx="817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 humans at least, Gestalt psychology identifies several properties that result</a:t>
            </a:r>
          </a:p>
          <a:p>
            <a:r>
              <a:rPr lang="en-US" altLang="en-US"/>
              <a:t>In grouping/segmentation: </a:t>
            </a:r>
          </a:p>
        </p:txBody>
      </p:sp>
    </p:spTree>
    <p:extLst>
      <p:ext uri="{BB962C8B-B14F-4D97-AF65-F5344CB8AC3E}">
        <p14:creationId xmlns:p14="http://schemas.microsoft.com/office/powerpoint/2010/main" val="2300035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72608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auto">
          <a:xfrm rot="5400000" flipH="1" flipV="1">
            <a:off x="2476500" y="723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362902500 w 144"/>
              <a:gd name="T3" fmla="*/ 1330642500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Freeform 3"/>
          <p:cNvSpPr>
            <a:spLocks/>
          </p:cNvSpPr>
          <p:nvPr/>
        </p:nvSpPr>
        <p:spPr bwMode="auto">
          <a:xfrm>
            <a:off x="3429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362902500 w 144"/>
              <a:gd name="T3" fmla="*/ 1330642500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25908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332163" y="1660525"/>
            <a:ext cx="24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folHlink"/>
                </a:solidFill>
                <a:latin typeface="Arial" charset="0"/>
              </a:rPr>
              <a:t>i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25908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17526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17526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Images as graphs</a:t>
            </a:r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8077200" cy="2590800"/>
          </a:xfrm>
        </p:spPr>
        <p:txBody>
          <a:bodyPr/>
          <a:lstStyle/>
          <a:p>
            <a:r>
              <a:rPr lang="en-US" altLang="en-US" i="1" smtClean="0"/>
              <a:t>Fully-connected</a:t>
            </a:r>
            <a:r>
              <a:rPr lang="en-US" altLang="en-US" smtClean="0"/>
              <a:t> graph</a:t>
            </a:r>
          </a:p>
          <a:p>
            <a:pPr lvl="1"/>
            <a:r>
              <a:rPr lang="en-US" altLang="en-US" smtClean="0"/>
              <a:t>node for every pixel</a:t>
            </a:r>
          </a:p>
          <a:p>
            <a:pPr lvl="1"/>
            <a:r>
              <a:rPr lang="en-US" altLang="en-US" smtClean="0"/>
              <a:t>link between </a:t>
            </a:r>
            <a:r>
              <a:rPr lang="en-US" altLang="en-US" i="1" smtClean="0"/>
              <a:t>every</a:t>
            </a:r>
            <a:r>
              <a:rPr lang="en-US" altLang="en-US" smtClean="0"/>
              <a:t> pair of pixels, </a:t>
            </a:r>
            <a:r>
              <a:rPr lang="en-US" altLang="en-US" b="1" smtClean="0">
                <a:solidFill>
                  <a:schemeClr val="folHlink"/>
                </a:solidFill>
              </a:rPr>
              <a:t>p</a:t>
            </a:r>
            <a:r>
              <a:rPr lang="en-US" altLang="en-US" smtClean="0"/>
              <a:t>,</a:t>
            </a:r>
            <a:r>
              <a:rPr lang="en-US" altLang="en-US" b="1" smtClean="0">
                <a:solidFill>
                  <a:schemeClr val="folHlink"/>
                </a:solidFill>
              </a:rPr>
              <a:t>q</a:t>
            </a:r>
          </a:p>
          <a:p>
            <a:pPr lvl="1"/>
            <a:r>
              <a:rPr lang="en-US" altLang="en-US" smtClean="0"/>
              <a:t>similarity 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w</a:t>
            </a:r>
            <a:r>
              <a:rPr lang="en-US" altLang="en-US" b="1" baseline="-25000" smtClean="0">
                <a:solidFill>
                  <a:srgbClr val="FF0000"/>
                </a:solidFill>
                <a:latin typeface="Arial" charset="0"/>
              </a:rPr>
              <a:t>ij</a:t>
            </a:r>
            <a:r>
              <a:rPr lang="en-US" altLang="en-US" smtClean="0"/>
              <a:t> for each link</a:t>
            </a: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3" name="Oval 21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4" name="Oval 22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5" name="Oval 23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6" name="Oval 24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7" name="Oval 25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8" name="Oval 26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2514600" y="2498725"/>
            <a:ext cx="24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folHlink"/>
                </a:solidFill>
                <a:latin typeface="Arial" charset="0"/>
              </a:rPr>
              <a:t>j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2895600" y="1965325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w</a:t>
            </a:r>
            <a:r>
              <a:rPr lang="en-US" altLang="en-US" sz="2000" b="1" baseline="-25000">
                <a:solidFill>
                  <a:srgbClr val="FF0000"/>
                </a:solidFill>
                <a:latin typeface="Arial" charset="0"/>
              </a:rPr>
              <a:t>ij</a:t>
            </a:r>
          </a:p>
        </p:txBody>
      </p:sp>
      <p:sp>
        <p:nvSpPr>
          <p:cNvPr id="8221" name="Line 29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" name="Line 30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" name="Line 31"/>
          <p:cNvSpPr>
            <a:spLocks noChangeShapeType="1"/>
          </p:cNvSpPr>
          <p:nvPr/>
        </p:nvSpPr>
        <p:spPr bwMode="auto">
          <a:xfrm>
            <a:off x="1752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" name="Line 32"/>
          <p:cNvSpPr>
            <a:spLocks noChangeShapeType="1"/>
          </p:cNvSpPr>
          <p:nvPr/>
        </p:nvSpPr>
        <p:spPr bwMode="auto">
          <a:xfrm flipH="1">
            <a:off x="25908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" name="Line 33"/>
          <p:cNvSpPr>
            <a:spLocks noChangeShapeType="1"/>
          </p:cNvSpPr>
          <p:nvPr/>
        </p:nvSpPr>
        <p:spPr bwMode="auto">
          <a:xfrm>
            <a:off x="34290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" name="Line 34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" name="Line 35"/>
          <p:cNvSpPr>
            <a:spLocks noChangeShapeType="1"/>
          </p:cNvSpPr>
          <p:nvPr/>
        </p:nvSpPr>
        <p:spPr bwMode="auto">
          <a:xfrm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8" name="Line 36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9" name="Line 37"/>
          <p:cNvSpPr>
            <a:spLocks noChangeShapeType="1"/>
          </p:cNvSpPr>
          <p:nvPr/>
        </p:nvSpPr>
        <p:spPr bwMode="auto">
          <a:xfrm>
            <a:off x="2590800" y="16002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" name="Line 38"/>
          <p:cNvSpPr>
            <a:spLocks noChangeShapeType="1"/>
          </p:cNvSpPr>
          <p:nvPr/>
        </p:nvSpPr>
        <p:spPr bwMode="auto">
          <a:xfrm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1" name="Line 39"/>
          <p:cNvSpPr>
            <a:spLocks noChangeShapeType="1"/>
          </p:cNvSpPr>
          <p:nvPr/>
        </p:nvSpPr>
        <p:spPr bwMode="auto">
          <a:xfrm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2" name="Line 40"/>
          <p:cNvSpPr>
            <a:spLocks noChangeShapeType="1"/>
          </p:cNvSpPr>
          <p:nvPr/>
        </p:nvSpPr>
        <p:spPr bwMode="auto">
          <a:xfrm flipH="1" flipV="1">
            <a:off x="1752600" y="25146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3" name="Line 41"/>
          <p:cNvSpPr>
            <a:spLocks noChangeShapeType="1"/>
          </p:cNvSpPr>
          <p:nvPr/>
        </p:nvSpPr>
        <p:spPr bwMode="auto">
          <a:xfrm flipV="1">
            <a:off x="1752600" y="1676400"/>
            <a:ext cx="1676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4" name="Freeform 4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362902500 w 144"/>
              <a:gd name="T3" fmla="*/ 1330642500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5" name="Freeform 43"/>
          <p:cNvSpPr>
            <a:spLocks/>
          </p:cNvSpPr>
          <p:nvPr/>
        </p:nvSpPr>
        <p:spPr bwMode="auto">
          <a:xfrm rot="16200000" flipH="1">
            <a:off x="2476500" y="26289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362902500 w 144"/>
              <a:gd name="T3" fmla="*/ 1330642500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236" name="Picture 44" descr="tiger_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33475"/>
            <a:ext cx="25336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37" name="Group 45"/>
          <p:cNvGrpSpPr>
            <a:grpSpLocks/>
          </p:cNvGrpSpPr>
          <p:nvPr/>
        </p:nvGrpSpPr>
        <p:grpSpPr bwMode="auto">
          <a:xfrm>
            <a:off x="5962650" y="2200275"/>
            <a:ext cx="457200" cy="533400"/>
            <a:chOff x="2592" y="1488"/>
            <a:chExt cx="288" cy="336"/>
          </a:xfrm>
        </p:grpSpPr>
        <p:sp>
          <p:nvSpPr>
            <p:cNvPr id="8240" name="Rectangle 46"/>
            <p:cNvSpPr>
              <a:spLocks noChangeArrowheads="1"/>
            </p:cNvSpPr>
            <p:nvPr/>
          </p:nvSpPr>
          <p:spPr bwMode="auto">
            <a:xfrm>
              <a:off x="2592" y="1776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8241" name="Rectangle 47"/>
            <p:cNvSpPr>
              <a:spLocks noChangeArrowheads="1"/>
            </p:cNvSpPr>
            <p:nvPr/>
          </p:nvSpPr>
          <p:spPr bwMode="auto">
            <a:xfrm>
              <a:off x="2832" y="1488"/>
              <a:ext cx="48" cy="48"/>
            </a:xfrm>
            <a:prstGeom prst="rect">
              <a:avLst/>
            </a:prstGeom>
            <a:solidFill>
              <a:srgbClr val="FF0000"/>
            </a:solidFill>
            <a:ln w="12700" cap="sq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cxnSp>
          <p:nvCxnSpPr>
            <p:cNvPr id="8242" name="AutoShape 48"/>
            <p:cNvCxnSpPr>
              <a:cxnSpLocks noChangeShapeType="1"/>
              <a:stCxn id="8240" idx="0"/>
              <a:endCxn id="8241" idx="1"/>
            </p:cNvCxnSpPr>
            <p:nvPr/>
          </p:nvCxnSpPr>
          <p:spPr bwMode="auto">
            <a:xfrm flipV="1">
              <a:off x="2616" y="1512"/>
              <a:ext cx="216" cy="264"/>
            </a:xfrm>
            <a:prstGeom prst="straightConnector1">
              <a:avLst/>
            </a:prstGeom>
            <a:noFill/>
            <a:ln w="28575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238" name="Text Box 49"/>
          <p:cNvSpPr txBox="1">
            <a:spLocks noChangeArrowheads="1"/>
          </p:cNvSpPr>
          <p:nvPr/>
        </p:nvSpPr>
        <p:spPr bwMode="auto">
          <a:xfrm>
            <a:off x="6115050" y="2286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  <a:latin typeface="Comic Sans MS" pitchFamily="66" charset="0"/>
              </a:rPr>
              <a:t>c</a:t>
            </a:r>
          </a:p>
        </p:txBody>
      </p:sp>
      <p:sp>
        <p:nvSpPr>
          <p:cNvPr id="8239" name="TextBox 49"/>
          <p:cNvSpPr txBox="1">
            <a:spLocks noChangeArrowheads="1"/>
          </p:cNvSpPr>
          <p:nvPr/>
        </p:nvSpPr>
        <p:spPr bwMode="auto">
          <a:xfrm>
            <a:off x="7586663" y="6488113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Source: Seitz</a:t>
            </a:r>
          </a:p>
        </p:txBody>
      </p:sp>
    </p:spTree>
    <p:extLst>
      <p:ext uri="{BB962C8B-B14F-4D97-AF65-F5344CB8AC3E}">
        <p14:creationId xmlns:p14="http://schemas.microsoft.com/office/powerpoint/2010/main" val="11382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 based segmentation</a:t>
            </a:r>
            <a:br>
              <a:rPr lang="en-US" dirty="0" smtClean="0"/>
            </a:br>
            <a:r>
              <a:rPr lang="en-US" sz="2700" dirty="0"/>
              <a:t>Merging technique (</a:t>
            </a:r>
            <a:r>
              <a:rPr lang="en-US" sz="2700" dirty="0" err="1"/>
              <a:t>Felzenszwalb</a:t>
            </a:r>
            <a:r>
              <a:rPr lang="en-US" sz="2700" dirty="0"/>
              <a:t> and </a:t>
            </a:r>
            <a:r>
              <a:rPr lang="en-US" sz="2700" dirty="0" err="1"/>
              <a:t>Huttenlocher</a:t>
            </a:r>
            <a:r>
              <a:rPr lang="en-US" sz="2700" dirty="0"/>
              <a:t>, 2004)</a:t>
            </a:r>
            <a:br>
              <a:rPr lang="en-US" sz="2700" dirty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 smtClean="0"/>
              <a:t>Create a graph G = (V; E)</a:t>
            </a:r>
          </a:p>
          <a:p>
            <a:pPr lvl="1"/>
            <a:r>
              <a:rPr lang="en-US" altLang="en-US" sz="2400" dirty="0" smtClean="0"/>
              <a:t>Each vertex v</a:t>
            </a:r>
            <a:r>
              <a:rPr lang="en-US" altLang="en-US" sz="2400" baseline="-25000" dirty="0" smtClean="0"/>
              <a:t>i</a:t>
            </a:r>
            <a:r>
              <a:rPr lang="en-US" altLang="en-US" sz="2400" dirty="0" smtClean="0"/>
              <a:t> corresponds to a pixel</a:t>
            </a:r>
          </a:p>
          <a:p>
            <a:pPr lvl="1"/>
            <a:r>
              <a:rPr lang="en-US" altLang="en-US" sz="2800" dirty="0" smtClean="0"/>
              <a:t>Edges e are between “neighboring” vertices</a:t>
            </a:r>
          </a:p>
          <a:p>
            <a:pPr marL="457200" lvl="1" indent="0">
              <a:buNone/>
            </a:pPr>
            <a:r>
              <a:rPr lang="en-US" sz="2400" dirty="0" smtClean="0"/>
              <a:t>    for example N8 neighbors</a:t>
            </a:r>
          </a:p>
          <a:p>
            <a:pPr lvl="1"/>
            <a:r>
              <a:rPr lang="en-US" altLang="en-US" sz="2400" dirty="0" smtClean="0"/>
              <a:t>Weight on the edges </a:t>
            </a:r>
          </a:p>
          <a:p>
            <a:pPr marL="457200" lvl="1" indent="0"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 either intensity or color difference </a:t>
            </a:r>
          </a:p>
          <a:p>
            <a:pPr marL="457200" lvl="1" indent="0">
              <a:buNone/>
            </a:pPr>
            <a:r>
              <a:rPr lang="en-US" altLang="en-US" sz="2400" dirty="0" smtClean="0"/>
              <a:t>     5D distance (color, position)</a:t>
            </a:r>
          </a:p>
          <a:p>
            <a:pPr marL="457200" lvl="1" indent="0">
              <a:buNone/>
            </a:pPr>
            <a:endParaRPr lang="en-US" sz="2000" dirty="0" smtClean="0">
              <a:hlinkClick r:id="rId2"/>
            </a:endParaRPr>
          </a:p>
          <a:p>
            <a:pPr marL="457200" lvl="1" indent="0">
              <a:buNone/>
            </a:pPr>
            <a:r>
              <a:rPr lang="en-US" sz="2000" dirty="0" smtClean="0">
                <a:hlinkClick r:id="rId2"/>
              </a:rPr>
              <a:t>C++ Code available (from Pedro </a:t>
            </a:r>
            <a:r>
              <a:rPr lang="en-US" sz="2000" dirty="0" err="1" smtClean="0">
                <a:hlinkClick r:id="rId2"/>
              </a:rPr>
              <a:t>Felzenswalb</a:t>
            </a:r>
            <a:r>
              <a:rPr lang="en-US" sz="2000" dirty="0" smtClean="0">
                <a:hlinkClick r:id="rId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://cs.brown.edu/~pff/segment/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52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6858" y="990600"/>
            <a:ext cx="762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Internal difference of a region</a:t>
            </a:r>
            <a:r>
              <a:rPr lang="en-US" b="1" i="1" dirty="0" smtClean="0"/>
              <a:t>: </a:t>
            </a:r>
            <a:r>
              <a:rPr lang="en-US" i="1" dirty="0" err="1" smtClean="0">
                <a:solidFill>
                  <a:schemeClr val="accent1"/>
                </a:solidFill>
              </a:rPr>
              <a:t>Int</a:t>
            </a:r>
            <a:r>
              <a:rPr lang="en-US" i="1" dirty="0" smtClean="0">
                <a:solidFill>
                  <a:schemeClr val="accent1"/>
                </a:solidFill>
              </a:rPr>
              <a:t>(R)</a:t>
            </a:r>
          </a:p>
          <a:p>
            <a:r>
              <a:rPr lang="en-US" i="1" dirty="0" smtClean="0"/>
              <a:t> </a:t>
            </a:r>
            <a:r>
              <a:rPr lang="en-US" dirty="0" smtClean="0"/>
              <a:t>largest edge weight in region’s minimum spanning tree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4055614"/>
            <a:ext cx="7620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Difference between regions</a:t>
            </a:r>
            <a:r>
              <a:rPr lang="en-US" b="1" i="1" dirty="0" smtClean="0"/>
              <a:t>: </a:t>
            </a:r>
            <a:r>
              <a:rPr lang="en-US" i="1" dirty="0" err="1" smtClean="0">
                <a:solidFill>
                  <a:schemeClr val="accent1"/>
                </a:solidFill>
              </a:rPr>
              <a:t>Dif</a:t>
            </a:r>
            <a:r>
              <a:rPr lang="en-US" i="1" dirty="0" smtClean="0">
                <a:solidFill>
                  <a:schemeClr val="accent1"/>
                </a:solidFill>
              </a:rPr>
              <a:t>(R</a:t>
            </a:r>
            <a:r>
              <a:rPr lang="en-US" i="1" baseline="-25000" dirty="0" smtClean="0">
                <a:solidFill>
                  <a:schemeClr val="accent1"/>
                </a:solidFill>
              </a:rPr>
              <a:t>1</a:t>
            </a:r>
            <a:r>
              <a:rPr lang="en-US" i="1" dirty="0" smtClean="0">
                <a:solidFill>
                  <a:schemeClr val="accent1"/>
                </a:solidFill>
              </a:rPr>
              <a:t>, R</a:t>
            </a:r>
            <a:r>
              <a:rPr lang="en-US" i="1" baseline="-25000" dirty="0" smtClean="0">
                <a:solidFill>
                  <a:schemeClr val="accent1"/>
                </a:solidFill>
              </a:rPr>
              <a:t>2</a:t>
            </a:r>
            <a:r>
              <a:rPr lang="en-US" i="1" dirty="0" smtClean="0">
                <a:solidFill>
                  <a:schemeClr val="accent1"/>
                </a:solidFill>
              </a:rPr>
              <a:t>)</a:t>
            </a:r>
          </a:p>
          <a:p>
            <a:r>
              <a:rPr lang="en-US" dirty="0" smtClean="0"/>
              <a:t>minimum weight on any edge connecting two regions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5201378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Merge two regions </a:t>
            </a:r>
            <a:r>
              <a:rPr lang="en-US" sz="2000" i="1" dirty="0" smtClean="0"/>
              <a:t>whose difference is lower than some Threshold</a:t>
            </a:r>
          </a:p>
          <a:p>
            <a:r>
              <a:rPr lang="en-US" dirty="0" smtClean="0"/>
              <a:t>Threshold = minimum over the  two regions:  of internal difference + K/|R|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58" y="5983156"/>
            <a:ext cx="5410200" cy="344658"/>
          </a:xfrm>
          <a:prstGeom prst="rect">
            <a:avLst/>
          </a:prstGeom>
        </p:spPr>
      </p:pic>
      <p:pic>
        <p:nvPicPr>
          <p:cNvPr id="7170" name="Picture 2" descr="File:Minimum spanning tre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209800" cy="178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2587884"/>
            <a:ext cx="3733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Minimum Spanning tree is a tree  </a:t>
            </a:r>
            <a:r>
              <a:rPr lang="en-US" sz="1600" dirty="0" err="1" smtClean="0"/>
              <a:t>subgraph</a:t>
            </a:r>
            <a:r>
              <a:rPr lang="en-US" sz="1600" dirty="0" smtClean="0"/>
              <a:t> that connects all vertices with minimum weight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703874" y="221113"/>
            <a:ext cx="2071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Distances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55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924800" cy="2895600"/>
          </a:xfrm>
        </p:spPr>
        <p:txBody>
          <a:bodyPr>
            <a:normAutofit/>
          </a:bodyPr>
          <a:lstStyle/>
          <a:p>
            <a:r>
              <a:rPr lang="en-US" altLang="en-US" sz="2800" dirty="0" smtClean="0"/>
              <a:t>Create a graph with a vertex for every pixel</a:t>
            </a:r>
          </a:p>
          <a:p>
            <a:r>
              <a:rPr lang="en-US" altLang="en-US" sz="2800" dirty="0" smtClean="0"/>
              <a:t>Sort </a:t>
            </a:r>
            <a:r>
              <a:rPr lang="en-US" altLang="en-US" sz="2800" dirty="0"/>
              <a:t>edges by weight</a:t>
            </a:r>
          </a:p>
          <a:p>
            <a:r>
              <a:rPr lang="en-US" altLang="en-US" sz="2800" dirty="0"/>
              <a:t>Take each edge in turn</a:t>
            </a:r>
          </a:p>
          <a:p>
            <a:pPr lvl="1"/>
            <a:r>
              <a:rPr lang="en-US" altLang="en-US" sz="2400" dirty="0"/>
              <a:t>If the edge is between vertices in two different </a:t>
            </a:r>
            <a:r>
              <a:rPr lang="en-US" altLang="en-US" sz="2400" dirty="0" smtClean="0"/>
              <a:t>regions R</a:t>
            </a:r>
            <a:r>
              <a:rPr lang="en-US" altLang="en-US" sz="2400" baseline="-25000" dirty="0" smtClean="0"/>
              <a:t>1</a:t>
            </a:r>
            <a:r>
              <a:rPr lang="en-US" altLang="en-US" sz="2400" dirty="0" smtClean="0"/>
              <a:t> and R</a:t>
            </a:r>
            <a:r>
              <a:rPr lang="en-US" altLang="en-US" sz="2400" baseline="-25000" dirty="0" smtClean="0"/>
              <a:t>2</a:t>
            </a:r>
            <a:r>
              <a:rPr lang="en-US" altLang="en-US" sz="2400" dirty="0" smtClean="0"/>
              <a:t>, merge </a:t>
            </a:r>
            <a:r>
              <a:rPr lang="en-US" altLang="en-US" sz="2400" dirty="0"/>
              <a:t>if the edge weight is lower </a:t>
            </a:r>
            <a:r>
              <a:rPr lang="en-US" altLang="en-US" sz="2400" dirty="0" smtClean="0"/>
              <a:t>than </a:t>
            </a:r>
            <a:r>
              <a:rPr lang="en-US" altLang="en-US" sz="2400" dirty="0"/>
              <a:t>the threshold </a:t>
            </a:r>
            <a:endParaRPr lang="en-US" altLang="en-US" sz="2400" dirty="0" smtClean="0"/>
          </a:p>
          <a:p>
            <a:pPr marL="457200" lvl="1" indent="0">
              <a:buNone/>
            </a:pPr>
            <a:endParaRPr lang="en-US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457200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Merging regions in decreasing order of the edges separating them can be efficiently implemented using a variant of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Kruskal’s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minimum spanning tree </a:t>
            </a:r>
            <a:r>
              <a:rPr lang="en-US" dirty="0" smtClean="0"/>
              <a:t>algorithm</a:t>
            </a:r>
          </a:p>
          <a:p>
            <a:r>
              <a:rPr lang="en-US" dirty="0" smtClean="0"/>
              <a:t>For fixed size neighborhood O(N log N) with N pixel number 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52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Parameters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altLang="en-US" dirty="0"/>
              <a:t>σ</a:t>
            </a:r>
            <a:r>
              <a:rPr lang="en-US" altLang="en-US" dirty="0"/>
              <a:t>: </a:t>
            </a:r>
            <a:r>
              <a:rPr lang="en-US" altLang="en-US" dirty="0" smtClean="0"/>
              <a:t>Gaussian </a:t>
            </a:r>
            <a:r>
              <a:rPr lang="en-US" altLang="en-US" dirty="0"/>
              <a:t>smoothing (preprocessing the image to reduce noise)</a:t>
            </a:r>
          </a:p>
          <a:p>
            <a:r>
              <a:rPr lang="en-US" altLang="en-US" dirty="0" smtClean="0"/>
              <a:t>K:  </a:t>
            </a:r>
            <a:r>
              <a:rPr lang="en-US" altLang="en-US" dirty="0"/>
              <a:t>threshold value for doing the </a:t>
            </a:r>
            <a:r>
              <a:rPr lang="en-US" altLang="en-US" dirty="0" smtClean="0"/>
              <a:t>clustering,</a:t>
            </a:r>
          </a:p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sets scale, larger k -&gt; larger clusters</a:t>
            </a:r>
          </a:p>
          <a:p>
            <a:r>
              <a:rPr lang="en-US" altLang="en-US" dirty="0"/>
              <a:t>m</a:t>
            </a:r>
            <a:r>
              <a:rPr lang="en-US" altLang="en-US" dirty="0" smtClean="0"/>
              <a:t>in parameter: the </a:t>
            </a:r>
            <a:r>
              <a:rPr lang="en-US" altLang="en-US" dirty="0"/>
              <a:t>smallest cluster size must contain at least this many vertices – clusters that are too small will be merged with other clusters until sufficiently </a:t>
            </a:r>
            <a:r>
              <a:rPr lang="en-US" altLang="en-US" dirty="0" smtClean="0"/>
              <a:t>large</a:t>
            </a:r>
          </a:p>
          <a:p>
            <a:r>
              <a:rPr lang="en-US" altLang="en-US" dirty="0" smtClean="0"/>
              <a:t>If clustering in feature space: define neighborhood size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29066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18" y="914400"/>
            <a:ext cx="3574090" cy="2598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10000"/>
            <a:ext cx="4694327" cy="1889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5704514"/>
            <a:ext cx="3060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from </a:t>
            </a:r>
            <a:r>
              <a:rPr lang="en-US" dirty="0" err="1" smtClean="0"/>
              <a:t>Felzenswalb’s</a:t>
            </a:r>
            <a:r>
              <a:rPr lang="en-US" dirty="0" smtClean="0"/>
              <a:t> site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248400"/>
            <a:ext cx="3515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More results from : </a:t>
            </a:r>
            <a:r>
              <a:rPr lang="en-US" dirty="0"/>
              <a:t>Warren Cheung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381000"/>
            <a:ext cx="1225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Results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04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Increasing </a:t>
            </a:r>
            <a:r>
              <a:rPr lang="el-GR" altLang="en-US" smtClean="0"/>
              <a:t>σ</a:t>
            </a:r>
          </a:p>
        </p:txBody>
      </p:sp>
      <p:sp>
        <p:nvSpPr>
          <p:cNvPr id="35859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6011863" y="1484313"/>
            <a:ext cx="2814637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Clouds are recognised as one object</a:t>
            </a:r>
          </a:p>
          <a:p>
            <a:pPr eaLnBrk="1" hangingPunct="1">
              <a:defRPr/>
            </a:pPr>
            <a:endParaRPr lang="en-US" altLang="en-US" sz="2800" smtClean="0"/>
          </a:p>
          <a:p>
            <a:pPr eaLnBrk="1" hangingPunct="1">
              <a:defRPr/>
            </a:pPr>
            <a:r>
              <a:rPr lang="en-US" altLang="en-US" sz="2800" smtClean="0"/>
              <a:t>Palm tree gets confused with ocean</a:t>
            </a:r>
          </a:p>
        </p:txBody>
      </p:sp>
      <p:pic>
        <p:nvPicPr>
          <p:cNvPr id="20484" name="Picture 5" descr="beach-out-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628775"/>
            <a:ext cx="2689225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20" descr="beach-out-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628775"/>
            <a:ext cx="2768600" cy="415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9408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Grain</a:t>
            </a:r>
          </a:p>
        </p:txBody>
      </p:sp>
      <p:sp>
        <p:nvSpPr>
          <p:cNvPr id="4199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4581525"/>
            <a:ext cx="8229600" cy="15525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Increasing </a:t>
            </a:r>
            <a:r>
              <a:rPr lang="el-GR" altLang="en-US" smtClean="0"/>
              <a:t>σ</a:t>
            </a:r>
            <a:r>
              <a:rPr lang="en-US" altLang="en-US" smtClean="0"/>
              <a:t> introduces more blurring (reduces the edge weight between pixels)</a:t>
            </a:r>
            <a:endParaRPr lang="el-GR" altLang="en-US" smtClean="0"/>
          </a:p>
        </p:txBody>
      </p:sp>
      <p:pic>
        <p:nvPicPr>
          <p:cNvPr id="21508" name="Picture 5" descr="grain-out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4116388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grain-out-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4117975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Increasing Threshold</a:t>
            </a:r>
          </a:p>
        </p:txBody>
      </p:sp>
      <p:sp>
        <p:nvSpPr>
          <p:cNvPr id="4916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940425" y="1600200"/>
            <a:ext cx="2746375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Clusters more aggresively</a:t>
            </a:r>
          </a:p>
          <a:p>
            <a:pPr eaLnBrk="1" hangingPunct="1">
              <a:defRPr/>
            </a:pPr>
            <a:endParaRPr lang="en-US" altLang="en-US" smtClean="0"/>
          </a:p>
          <a:p>
            <a:pPr eaLnBrk="1" hangingPunct="1">
              <a:defRPr/>
            </a:pPr>
            <a:r>
              <a:rPr lang="en-US" altLang="en-US" smtClean="0"/>
              <a:t>Palm tree is confused with ocean and clouds</a:t>
            </a:r>
          </a:p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23556" name="Picture 4" descr="beach-out-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3238"/>
            <a:ext cx="2720975" cy="4081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9" descr="beach-out-0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1773238"/>
            <a:ext cx="268763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7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D5B8D-7771-4182-A57A-8F400517F2CC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Consequence:</a:t>
            </a:r>
            <a:br>
              <a:rPr lang="en-US" altLang="en-US" sz="4000"/>
            </a:br>
            <a:r>
              <a:rPr lang="en-US" altLang="en-US" sz="4000"/>
              <a:t>Groupings by Invisible Completions</a:t>
            </a:r>
          </a:p>
        </p:txBody>
      </p:sp>
      <p:pic>
        <p:nvPicPr>
          <p:cNvPr id="14340" name="Picture 4" descr="SteveLeharBio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91600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38575" y="6613525"/>
            <a:ext cx="5305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Images from Steve Lehar’s Gestalt papers: http://cns-alumni.bu.edu/pub/slehar/Lehar.html</a:t>
            </a:r>
          </a:p>
        </p:txBody>
      </p:sp>
      <p:pic>
        <p:nvPicPr>
          <p:cNvPr id="14343" name="Picture 7" descr="SteveLeharBioSe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914400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81000" y="3962400"/>
            <a:ext cx="5392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Stressing the invisible groupings:</a:t>
            </a:r>
          </a:p>
        </p:txBody>
      </p:sp>
    </p:spTree>
    <p:extLst>
      <p:ext uri="{BB962C8B-B14F-4D97-AF65-F5344CB8AC3E}">
        <p14:creationId xmlns:p14="http://schemas.microsoft.com/office/powerpoint/2010/main" val="1064198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Grain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457200" y="4581525"/>
            <a:ext cx="8229600" cy="15525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smtClean="0"/>
              <a:t>Non-grain pixels are almost all clustered together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smtClean="0"/>
              <a:t>Measure of how “similar” all the pixels of an object should be</a:t>
            </a:r>
          </a:p>
        </p:txBody>
      </p:sp>
      <p:pic>
        <p:nvPicPr>
          <p:cNvPr id="24580" name="Picture 4" descr="grain-out-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700213"/>
            <a:ext cx="4032250" cy="2687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7" descr="grain-out-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1773238"/>
            <a:ext cx="3960812" cy="2640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8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Increasing ‘min’ value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19400" cy="4533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Segmentation is the same,  but small components are merged with neighboring ones</a:t>
            </a:r>
          </a:p>
        </p:txBody>
      </p:sp>
      <p:pic>
        <p:nvPicPr>
          <p:cNvPr id="26628" name="Picture 4" descr="beach-out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1628775"/>
            <a:ext cx="24003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6" descr="beach-out-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1628775"/>
            <a:ext cx="24003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6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Grain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132397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smtClean="0"/>
              <a:t>Easy to control change,  gets rid of small artifacts</a:t>
            </a:r>
          </a:p>
        </p:txBody>
      </p:sp>
      <p:pic>
        <p:nvPicPr>
          <p:cNvPr id="27652" name="Picture 4" descr="grain-out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213100"/>
            <a:ext cx="4176712" cy="278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7" descr="grain-out-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513" y="3213100"/>
            <a:ext cx="4178300" cy="278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46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Segmentation as Graph Partitioning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</a:t>
            </a:r>
            <a:r>
              <a:rPr lang="en-US" dirty="0"/>
              <a:t>pixel in the image is a node in the graph</a:t>
            </a:r>
          </a:p>
          <a:p>
            <a:r>
              <a:rPr lang="en-US" dirty="0" smtClean="0"/>
              <a:t>Arcs </a:t>
            </a:r>
            <a:r>
              <a:rPr lang="en-US" dirty="0"/>
              <a:t>represent similarities between adjacent pixels</a:t>
            </a:r>
          </a:p>
          <a:p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ully connected </a:t>
            </a:r>
            <a:r>
              <a:rPr lang="en-US" dirty="0" smtClean="0"/>
              <a:t>graph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Represent affinity in graph as weight matrix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3976737"/>
            <a:ext cx="4807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Directed and undirected graphs, weighted graphs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5234952"/>
            <a:ext cx="7675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an undirected graph, we use a symmetric matrix and place half the weight in</a:t>
            </a:r>
          </a:p>
          <a:p>
            <a:r>
              <a:rPr lang="en-US" dirty="0"/>
              <a:t>each of the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j’th</a:t>
            </a:r>
            <a:r>
              <a:rPr lang="en-US" dirty="0"/>
              <a:t> and j, </a:t>
            </a:r>
            <a:r>
              <a:rPr lang="en-US" dirty="0" err="1"/>
              <a:t>i’th</a:t>
            </a:r>
            <a:r>
              <a:rPr lang="en-US" dirty="0"/>
              <a:t> element.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423863"/>
            <a:ext cx="65151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134" y="152400"/>
            <a:ext cx="6521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Representation of undirected graph my a symmetric matrix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36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Similarity matrix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7" y="1676400"/>
            <a:ext cx="55626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1001423" y="6167535"/>
            <a:ext cx="5410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9"/>
          <p:cNvSpPr txBox="1">
            <a:spLocks noChangeArrowheads="1"/>
          </p:cNvSpPr>
          <p:nvPr/>
        </p:nvSpPr>
        <p:spPr bwMode="auto">
          <a:xfrm>
            <a:off x="2658140" y="6304384"/>
            <a:ext cx="192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Increasing sigma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8955"/>
            <a:ext cx="372297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3114695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Scale affects affinity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077200" y="2895600"/>
            <a:ext cx="152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29400" y="4025151"/>
            <a:ext cx="23619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ffinity by distance:</a:t>
            </a:r>
          </a:p>
          <a:p>
            <a:r>
              <a:rPr lang="en-US" dirty="0" smtClean="0"/>
              <a:t>Larger </a:t>
            </a:r>
            <a:r>
              <a:rPr lang="el-GR" dirty="0" smtClean="0"/>
              <a:t>σ</a:t>
            </a:r>
            <a:r>
              <a:rPr lang="en-US" baseline="-25000" dirty="0" smtClean="0"/>
              <a:t>d : </a:t>
            </a:r>
            <a:r>
              <a:rPr lang="en-US" dirty="0" smtClean="0"/>
              <a:t>distant </a:t>
            </a:r>
          </a:p>
          <a:p>
            <a:r>
              <a:rPr lang="en-US" dirty="0" smtClean="0"/>
              <a:t>points will be grouped,</a:t>
            </a:r>
          </a:p>
          <a:p>
            <a:r>
              <a:rPr lang="en-US" dirty="0" smtClean="0"/>
              <a:t>Smaller </a:t>
            </a:r>
            <a:r>
              <a:rPr lang="el-GR" dirty="0"/>
              <a:t>σ</a:t>
            </a:r>
            <a:r>
              <a:rPr lang="en-US" baseline="-25000" dirty="0" smtClean="0"/>
              <a:t>d:  </a:t>
            </a:r>
            <a:r>
              <a:rPr lang="en-US" dirty="0" smtClean="0"/>
              <a:t>only nearby</a:t>
            </a:r>
          </a:p>
          <a:p>
            <a:r>
              <a:rPr lang="en-US" dirty="0" smtClean="0"/>
              <a:t> points will be grouped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"/>
          <p:cNvSpPr>
            <a:spLocks noChangeShapeType="1"/>
          </p:cNvSpPr>
          <p:nvPr/>
        </p:nvSpPr>
        <p:spPr bwMode="auto">
          <a:xfrm flipV="1">
            <a:off x="2590800" y="1676400"/>
            <a:ext cx="838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3429000" y="1676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V="1">
            <a:off x="2590800" y="1676400"/>
            <a:ext cx="838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590800" y="2514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25908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Segmentation by Graph Cuts</a:t>
            </a:r>
          </a:p>
        </p:txBody>
      </p:sp>
      <p:sp>
        <p:nvSpPr>
          <p:cNvPr id="235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848600" cy="2057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Break Graph into Segments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Delete links that cross between segments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Easiest to break links that have low cost (low similarity)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mtClean="0"/>
              <a:t>similar pixels should be in the same segments</a:t>
            </a:r>
          </a:p>
          <a:p>
            <a:pPr lvl="2">
              <a:buFont typeface="Arial" pitchFamily="34" charset="0"/>
              <a:buChar char="•"/>
              <a:defRPr/>
            </a:pPr>
            <a:r>
              <a:rPr lang="en-US" smtClean="0"/>
              <a:t>dissimilar pixels should be in different segments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mtClean="0"/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2520950" y="2444750"/>
            <a:ext cx="139700" cy="1397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2520950" y="1600200"/>
            <a:ext cx="139700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1" name="Oval 11"/>
          <p:cNvSpPr>
            <a:spLocks noChangeArrowheads="1"/>
          </p:cNvSpPr>
          <p:nvPr/>
        </p:nvSpPr>
        <p:spPr bwMode="auto">
          <a:xfrm>
            <a:off x="3363913" y="2444750"/>
            <a:ext cx="141287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2" name="Oval 12"/>
          <p:cNvSpPr>
            <a:spLocks noChangeArrowheads="1"/>
          </p:cNvSpPr>
          <p:nvPr/>
        </p:nvSpPr>
        <p:spPr bwMode="auto">
          <a:xfrm>
            <a:off x="2520950" y="3287713"/>
            <a:ext cx="139700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3" name="Oval 13"/>
          <p:cNvSpPr>
            <a:spLocks noChangeArrowheads="1"/>
          </p:cNvSpPr>
          <p:nvPr/>
        </p:nvSpPr>
        <p:spPr bwMode="auto">
          <a:xfrm>
            <a:off x="1676400" y="2444750"/>
            <a:ext cx="141288" cy="1397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4" name="Oval 14"/>
          <p:cNvSpPr>
            <a:spLocks noChangeArrowheads="1"/>
          </p:cNvSpPr>
          <p:nvPr/>
        </p:nvSpPr>
        <p:spPr bwMode="auto">
          <a:xfrm>
            <a:off x="3363913" y="1600200"/>
            <a:ext cx="141287" cy="1412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5" name="Oval 15"/>
          <p:cNvSpPr>
            <a:spLocks noChangeArrowheads="1"/>
          </p:cNvSpPr>
          <p:nvPr/>
        </p:nvSpPr>
        <p:spPr bwMode="auto">
          <a:xfrm>
            <a:off x="3363913" y="3287713"/>
            <a:ext cx="141287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6" name="Oval 16"/>
          <p:cNvSpPr>
            <a:spLocks noChangeArrowheads="1"/>
          </p:cNvSpPr>
          <p:nvPr/>
        </p:nvSpPr>
        <p:spPr bwMode="auto">
          <a:xfrm>
            <a:off x="1676400" y="3287713"/>
            <a:ext cx="141288" cy="1412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7" name="Oval 17"/>
          <p:cNvSpPr>
            <a:spLocks noChangeArrowheads="1"/>
          </p:cNvSpPr>
          <p:nvPr/>
        </p:nvSpPr>
        <p:spPr bwMode="auto">
          <a:xfrm>
            <a:off x="1676400" y="1600200"/>
            <a:ext cx="141288" cy="1412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7526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7526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1752600" y="1676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752600" y="16764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2" name="Freeform 22"/>
          <p:cNvSpPr>
            <a:spLocks/>
          </p:cNvSpPr>
          <p:nvPr/>
        </p:nvSpPr>
        <p:spPr bwMode="auto">
          <a:xfrm flipH="1">
            <a:off x="1524000" y="1676400"/>
            <a:ext cx="228600" cy="1676400"/>
          </a:xfrm>
          <a:custGeom>
            <a:avLst/>
            <a:gdLst>
              <a:gd name="T0" fmla="*/ 0 w 144"/>
              <a:gd name="T1" fmla="*/ 2147483647 h 1056"/>
              <a:gd name="T2" fmla="*/ 362902500 w 144"/>
              <a:gd name="T3" fmla="*/ 1330642500 h 1056"/>
              <a:gd name="T4" fmla="*/ 0 w 144"/>
              <a:gd name="T5" fmla="*/ 0 h 1056"/>
              <a:gd name="T6" fmla="*/ 0 60000 65536"/>
              <a:gd name="T7" fmla="*/ 0 60000 65536"/>
              <a:gd name="T8" fmla="*/ 0 60000 65536"/>
              <a:gd name="T9" fmla="*/ 0 w 144"/>
              <a:gd name="T10" fmla="*/ 0 h 1056"/>
              <a:gd name="T11" fmla="*/ 144 w 14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056">
                <a:moveTo>
                  <a:pt x="0" y="1056"/>
                </a:moveTo>
                <a:cubicBezTo>
                  <a:pt x="72" y="880"/>
                  <a:pt x="144" y="704"/>
                  <a:pt x="144" y="528"/>
                </a:cubicBezTo>
                <a:cubicBezTo>
                  <a:pt x="144" y="352"/>
                  <a:pt x="72" y="17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5486400" y="1133475"/>
            <a:ext cx="2541588" cy="3362325"/>
            <a:chOff x="3595" y="714"/>
            <a:chExt cx="1601" cy="2118"/>
          </a:xfrm>
        </p:grpSpPr>
        <p:pic>
          <p:nvPicPr>
            <p:cNvPr id="10270" name="Picture 24" descr="tiger_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714"/>
              <a:ext cx="1596" cy="2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1" name="Rectangle 25"/>
            <p:cNvSpPr>
              <a:spLocks noChangeArrowheads="1"/>
            </p:cNvSpPr>
            <p:nvPr/>
          </p:nvSpPr>
          <p:spPr bwMode="auto">
            <a:xfrm>
              <a:off x="3595" y="714"/>
              <a:ext cx="1584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</a:endParaRPr>
            </a:p>
          </p:txBody>
        </p:sp>
        <p:sp>
          <p:nvSpPr>
            <p:cNvPr id="10272" name="Freeform 26"/>
            <p:cNvSpPr>
              <a:spLocks/>
            </p:cNvSpPr>
            <p:nvPr/>
          </p:nvSpPr>
          <p:spPr bwMode="auto">
            <a:xfrm>
              <a:off x="3749" y="806"/>
              <a:ext cx="919" cy="1863"/>
            </a:xfrm>
            <a:custGeom>
              <a:avLst/>
              <a:gdLst>
                <a:gd name="T0" fmla="*/ 6 w 919"/>
                <a:gd name="T1" fmla="*/ 0 h 1863"/>
                <a:gd name="T2" fmla="*/ 128 w 919"/>
                <a:gd name="T3" fmla="*/ 58 h 1863"/>
                <a:gd name="T4" fmla="*/ 235 w 919"/>
                <a:gd name="T5" fmla="*/ 85 h 1863"/>
                <a:gd name="T6" fmla="*/ 314 w 919"/>
                <a:gd name="T7" fmla="*/ 175 h 1863"/>
                <a:gd name="T8" fmla="*/ 325 w 919"/>
                <a:gd name="T9" fmla="*/ 191 h 1863"/>
                <a:gd name="T10" fmla="*/ 335 w 919"/>
                <a:gd name="T11" fmla="*/ 207 h 1863"/>
                <a:gd name="T12" fmla="*/ 346 w 919"/>
                <a:gd name="T13" fmla="*/ 223 h 1863"/>
                <a:gd name="T14" fmla="*/ 309 w 919"/>
                <a:gd name="T15" fmla="*/ 536 h 1863"/>
                <a:gd name="T16" fmla="*/ 288 w 919"/>
                <a:gd name="T17" fmla="*/ 584 h 1863"/>
                <a:gd name="T18" fmla="*/ 266 w 919"/>
                <a:gd name="T19" fmla="*/ 616 h 1863"/>
                <a:gd name="T20" fmla="*/ 224 w 919"/>
                <a:gd name="T21" fmla="*/ 711 h 1863"/>
                <a:gd name="T22" fmla="*/ 219 w 919"/>
                <a:gd name="T23" fmla="*/ 918 h 1863"/>
                <a:gd name="T24" fmla="*/ 245 w 919"/>
                <a:gd name="T25" fmla="*/ 966 h 1863"/>
                <a:gd name="T26" fmla="*/ 288 w 919"/>
                <a:gd name="T27" fmla="*/ 1062 h 1863"/>
                <a:gd name="T28" fmla="*/ 282 w 919"/>
                <a:gd name="T29" fmla="*/ 1194 h 1863"/>
                <a:gd name="T30" fmla="*/ 203 w 919"/>
                <a:gd name="T31" fmla="*/ 1232 h 1863"/>
                <a:gd name="T32" fmla="*/ 187 w 919"/>
                <a:gd name="T33" fmla="*/ 1264 h 1863"/>
                <a:gd name="T34" fmla="*/ 245 w 919"/>
                <a:gd name="T35" fmla="*/ 1279 h 1863"/>
                <a:gd name="T36" fmla="*/ 404 w 919"/>
                <a:gd name="T37" fmla="*/ 1274 h 1863"/>
                <a:gd name="T38" fmla="*/ 426 w 919"/>
                <a:gd name="T39" fmla="*/ 1242 h 1863"/>
                <a:gd name="T40" fmla="*/ 415 w 919"/>
                <a:gd name="T41" fmla="*/ 1051 h 1863"/>
                <a:gd name="T42" fmla="*/ 458 w 919"/>
                <a:gd name="T43" fmla="*/ 1072 h 1863"/>
                <a:gd name="T44" fmla="*/ 489 w 919"/>
                <a:gd name="T45" fmla="*/ 1152 h 1863"/>
                <a:gd name="T46" fmla="*/ 532 w 919"/>
                <a:gd name="T47" fmla="*/ 1189 h 1863"/>
                <a:gd name="T48" fmla="*/ 558 w 919"/>
                <a:gd name="T49" fmla="*/ 1237 h 1863"/>
                <a:gd name="T50" fmla="*/ 558 w 919"/>
                <a:gd name="T51" fmla="*/ 1237 h 1863"/>
                <a:gd name="T52" fmla="*/ 574 w 919"/>
                <a:gd name="T53" fmla="*/ 1301 h 1863"/>
                <a:gd name="T54" fmla="*/ 590 w 919"/>
                <a:gd name="T55" fmla="*/ 1423 h 1863"/>
                <a:gd name="T56" fmla="*/ 601 w 919"/>
                <a:gd name="T57" fmla="*/ 1455 h 1863"/>
                <a:gd name="T58" fmla="*/ 622 w 919"/>
                <a:gd name="T59" fmla="*/ 1486 h 1863"/>
                <a:gd name="T60" fmla="*/ 654 w 919"/>
                <a:gd name="T61" fmla="*/ 1550 h 1863"/>
                <a:gd name="T62" fmla="*/ 686 w 919"/>
                <a:gd name="T63" fmla="*/ 1614 h 1863"/>
                <a:gd name="T64" fmla="*/ 712 w 919"/>
                <a:gd name="T65" fmla="*/ 1662 h 1863"/>
                <a:gd name="T66" fmla="*/ 723 w 919"/>
                <a:gd name="T67" fmla="*/ 1678 h 1863"/>
                <a:gd name="T68" fmla="*/ 760 w 919"/>
                <a:gd name="T69" fmla="*/ 1741 h 1863"/>
                <a:gd name="T70" fmla="*/ 882 w 919"/>
                <a:gd name="T71" fmla="*/ 1863 h 1863"/>
                <a:gd name="T72" fmla="*/ 909 w 919"/>
                <a:gd name="T73" fmla="*/ 1752 h 18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19"/>
                <a:gd name="T112" fmla="*/ 0 h 1863"/>
                <a:gd name="T113" fmla="*/ 919 w 919"/>
                <a:gd name="T114" fmla="*/ 1863 h 18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19" h="1863">
                  <a:moveTo>
                    <a:pt x="6" y="0"/>
                  </a:moveTo>
                  <a:cubicBezTo>
                    <a:pt x="34" y="74"/>
                    <a:pt x="0" y="52"/>
                    <a:pt x="128" y="58"/>
                  </a:cubicBezTo>
                  <a:cubicBezTo>
                    <a:pt x="167" y="63"/>
                    <a:pt x="199" y="74"/>
                    <a:pt x="235" y="85"/>
                  </a:cubicBezTo>
                  <a:cubicBezTo>
                    <a:pt x="268" y="107"/>
                    <a:pt x="292" y="142"/>
                    <a:pt x="314" y="175"/>
                  </a:cubicBezTo>
                  <a:cubicBezTo>
                    <a:pt x="318" y="180"/>
                    <a:pt x="321" y="186"/>
                    <a:pt x="325" y="191"/>
                  </a:cubicBezTo>
                  <a:cubicBezTo>
                    <a:pt x="328" y="196"/>
                    <a:pt x="332" y="202"/>
                    <a:pt x="335" y="207"/>
                  </a:cubicBezTo>
                  <a:cubicBezTo>
                    <a:pt x="339" y="212"/>
                    <a:pt x="346" y="223"/>
                    <a:pt x="346" y="223"/>
                  </a:cubicBezTo>
                  <a:cubicBezTo>
                    <a:pt x="380" y="331"/>
                    <a:pt x="371" y="445"/>
                    <a:pt x="309" y="536"/>
                  </a:cubicBezTo>
                  <a:cubicBezTo>
                    <a:pt x="304" y="552"/>
                    <a:pt x="296" y="570"/>
                    <a:pt x="288" y="584"/>
                  </a:cubicBezTo>
                  <a:cubicBezTo>
                    <a:pt x="282" y="595"/>
                    <a:pt x="266" y="616"/>
                    <a:pt x="266" y="616"/>
                  </a:cubicBezTo>
                  <a:cubicBezTo>
                    <a:pt x="256" y="649"/>
                    <a:pt x="235" y="677"/>
                    <a:pt x="224" y="711"/>
                  </a:cubicBezTo>
                  <a:cubicBezTo>
                    <a:pt x="218" y="787"/>
                    <a:pt x="212" y="839"/>
                    <a:pt x="219" y="918"/>
                  </a:cubicBezTo>
                  <a:cubicBezTo>
                    <a:pt x="221" y="943"/>
                    <a:pt x="236" y="937"/>
                    <a:pt x="245" y="966"/>
                  </a:cubicBezTo>
                  <a:cubicBezTo>
                    <a:pt x="255" y="998"/>
                    <a:pt x="269" y="1035"/>
                    <a:pt x="288" y="1062"/>
                  </a:cubicBezTo>
                  <a:cubicBezTo>
                    <a:pt x="299" y="1097"/>
                    <a:pt x="310" y="1167"/>
                    <a:pt x="282" y="1194"/>
                  </a:cubicBezTo>
                  <a:cubicBezTo>
                    <a:pt x="259" y="1217"/>
                    <a:pt x="232" y="1221"/>
                    <a:pt x="203" y="1232"/>
                  </a:cubicBezTo>
                  <a:cubicBezTo>
                    <a:pt x="203" y="1232"/>
                    <a:pt x="182" y="1259"/>
                    <a:pt x="187" y="1264"/>
                  </a:cubicBezTo>
                  <a:cubicBezTo>
                    <a:pt x="193" y="1270"/>
                    <a:pt x="235" y="1277"/>
                    <a:pt x="245" y="1279"/>
                  </a:cubicBezTo>
                  <a:cubicBezTo>
                    <a:pt x="298" y="1277"/>
                    <a:pt x="352" y="1285"/>
                    <a:pt x="404" y="1274"/>
                  </a:cubicBezTo>
                  <a:cubicBezTo>
                    <a:pt x="417" y="1271"/>
                    <a:pt x="426" y="1242"/>
                    <a:pt x="426" y="1242"/>
                  </a:cubicBezTo>
                  <a:cubicBezTo>
                    <a:pt x="434" y="1174"/>
                    <a:pt x="435" y="1117"/>
                    <a:pt x="415" y="1051"/>
                  </a:cubicBezTo>
                  <a:cubicBezTo>
                    <a:pt x="442" y="1042"/>
                    <a:pt x="434" y="1057"/>
                    <a:pt x="458" y="1072"/>
                  </a:cubicBezTo>
                  <a:cubicBezTo>
                    <a:pt x="473" y="1096"/>
                    <a:pt x="474" y="1130"/>
                    <a:pt x="489" y="1152"/>
                  </a:cubicBezTo>
                  <a:cubicBezTo>
                    <a:pt x="500" y="1168"/>
                    <a:pt x="532" y="1189"/>
                    <a:pt x="532" y="1189"/>
                  </a:cubicBezTo>
                  <a:lnTo>
                    <a:pt x="558" y="1237"/>
                  </a:lnTo>
                  <a:cubicBezTo>
                    <a:pt x="558" y="1237"/>
                    <a:pt x="558" y="1237"/>
                    <a:pt x="558" y="1237"/>
                  </a:cubicBezTo>
                  <a:cubicBezTo>
                    <a:pt x="566" y="1259"/>
                    <a:pt x="570" y="1277"/>
                    <a:pt x="574" y="1301"/>
                  </a:cubicBezTo>
                  <a:cubicBezTo>
                    <a:pt x="578" y="1352"/>
                    <a:pt x="577" y="1380"/>
                    <a:pt x="590" y="1423"/>
                  </a:cubicBezTo>
                  <a:cubicBezTo>
                    <a:pt x="593" y="1434"/>
                    <a:pt x="596" y="1445"/>
                    <a:pt x="601" y="1455"/>
                  </a:cubicBezTo>
                  <a:cubicBezTo>
                    <a:pt x="607" y="1466"/>
                    <a:pt x="622" y="1486"/>
                    <a:pt x="622" y="1486"/>
                  </a:cubicBezTo>
                  <a:cubicBezTo>
                    <a:pt x="629" y="1508"/>
                    <a:pt x="641" y="1531"/>
                    <a:pt x="654" y="1550"/>
                  </a:cubicBezTo>
                  <a:cubicBezTo>
                    <a:pt x="661" y="1572"/>
                    <a:pt x="673" y="1595"/>
                    <a:pt x="686" y="1614"/>
                  </a:cubicBezTo>
                  <a:cubicBezTo>
                    <a:pt x="695" y="1642"/>
                    <a:pt x="688" y="1626"/>
                    <a:pt x="712" y="1662"/>
                  </a:cubicBezTo>
                  <a:cubicBezTo>
                    <a:pt x="716" y="1667"/>
                    <a:pt x="723" y="1678"/>
                    <a:pt x="723" y="1678"/>
                  </a:cubicBezTo>
                  <a:cubicBezTo>
                    <a:pt x="730" y="1702"/>
                    <a:pt x="746" y="1720"/>
                    <a:pt x="760" y="1741"/>
                  </a:cubicBezTo>
                  <a:cubicBezTo>
                    <a:pt x="791" y="1788"/>
                    <a:pt x="825" y="1845"/>
                    <a:pt x="882" y="1863"/>
                  </a:cubicBezTo>
                  <a:cubicBezTo>
                    <a:pt x="919" y="1851"/>
                    <a:pt x="909" y="1779"/>
                    <a:pt x="909" y="175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3" name="Freeform 27"/>
            <p:cNvSpPr>
              <a:spLocks/>
            </p:cNvSpPr>
            <p:nvPr/>
          </p:nvSpPr>
          <p:spPr bwMode="auto">
            <a:xfrm>
              <a:off x="4580" y="2218"/>
              <a:ext cx="508" cy="457"/>
            </a:xfrm>
            <a:custGeom>
              <a:avLst/>
              <a:gdLst>
                <a:gd name="T0" fmla="*/ 73 w 508"/>
                <a:gd name="T1" fmla="*/ 324 h 457"/>
                <a:gd name="T2" fmla="*/ 41 w 508"/>
                <a:gd name="T3" fmla="*/ 303 h 457"/>
                <a:gd name="T4" fmla="*/ 19 w 508"/>
                <a:gd name="T5" fmla="*/ 271 h 457"/>
                <a:gd name="T6" fmla="*/ 46 w 508"/>
                <a:gd name="T7" fmla="*/ 133 h 457"/>
                <a:gd name="T8" fmla="*/ 110 w 508"/>
                <a:gd name="T9" fmla="*/ 37 h 457"/>
                <a:gd name="T10" fmla="*/ 189 w 508"/>
                <a:gd name="T11" fmla="*/ 0 h 457"/>
                <a:gd name="T12" fmla="*/ 290 w 508"/>
                <a:gd name="T13" fmla="*/ 11 h 457"/>
                <a:gd name="T14" fmla="*/ 322 w 508"/>
                <a:gd name="T15" fmla="*/ 21 h 457"/>
                <a:gd name="T16" fmla="*/ 354 w 508"/>
                <a:gd name="T17" fmla="*/ 43 h 457"/>
                <a:gd name="T18" fmla="*/ 370 w 508"/>
                <a:gd name="T19" fmla="*/ 53 h 457"/>
                <a:gd name="T20" fmla="*/ 444 w 508"/>
                <a:gd name="T21" fmla="*/ 112 h 457"/>
                <a:gd name="T22" fmla="*/ 476 w 508"/>
                <a:gd name="T23" fmla="*/ 133 h 457"/>
                <a:gd name="T24" fmla="*/ 508 w 508"/>
                <a:gd name="T25" fmla="*/ 282 h 457"/>
                <a:gd name="T26" fmla="*/ 503 w 508"/>
                <a:gd name="T27" fmla="*/ 340 h 457"/>
                <a:gd name="T28" fmla="*/ 476 w 508"/>
                <a:gd name="T29" fmla="*/ 367 h 457"/>
                <a:gd name="T30" fmla="*/ 423 w 508"/>
                <a:gd name="T31" fmla="*/ 425 h 457"/>
                <a:gd name="T32" fmla="*/ 370 w 508"/>
                <a:gd name="T33" fmla="*/ 457 h 457"/>
                <a:gd name="T34" fmla="*/ 317 w 508"/>
                <a:gd name="T35" fmla="*/ 451 h 457"/>
                <a:gd name="T36" fmla="*/ 285 w 508"/>
                <a:gd name="T37" fmla="*/ 441 h 457"/>
                <a:gd name="T38" fmla="*/ 269 w 508"/>
                <a:gd name="T39" fmla="*/ 436 h 457"/>
                <a:gd name="T40" fmla="*/ 205 w 508"/>
                <a:gd name="T41" fmla="*/ 404 h 457"/>
                <a:gd name="T42" fmla="*/ 142 w 508"/>
                <a:gd name="T43" fmla="*/ 372 h 457"/>
                <a:gd name="T44" fmla="*/ 73 w 508"/>
                <a:gd name="T45" fmla="*/ 324 h 45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8"/>
                <a:gd name="T70" fmla="*/ 0 h 457"/>
                <a:gd name="T71" fmla="*/ 508 w 508"/>
                <a:gd name="T72" fmla="*/ 457 h 45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8" h="457">
                  <a:moveTo>
                    <a:pt x="73" y="324"/>
                  </a:moveTo>
                  <a:cubicBezTo>
                    <a:pt x="62" y="317"/>
                    <a:pt x="52" y="310"/>
                    <a:pt x="41" y="303"/>
                  </a:cubicBezTo>
                  <a:cubicBezTo>
                    <a:pt x="30" y="296"/>
                    <a:pt x="19" y="271"/>
                    <a:pt x="19" y="271"/>
                  </a:cubicBezTo>
                  <a:cubicBezTo>
                    <a:pt x="4" y="222"/>
                    <a:pt x="0" y="165"/>
                    <a:pt x="46" y="133"/>
                  </a:cubicBezTo>
                  <a:cubicBezTo>
                    <a:pt x="67" y="101"/>
                    <a:pt x="88" y="69"/>
                    <a:pt x="110" y="37"/>
                  </a:cubicBezTo>
                  <a:cubicBezTo>
                    <a:pt x="124" y="16"/>
                    <a:pt x="167" y="7"/>
                    <a:pt x="189" y="0"/>
                  </a:cubicBezTo>
                  <a:cubicBezTo>
                    <a:pt x="242" y="4"/>
                    <a:pt x="250" y="0"/>
                    <a:pt x="290" y="11"/>
                  </a:cubicBezTo>
                  <a:cubicBezTo>
                    <a:pt x="301" y="14"/>
                    <a:pt x="322" y="21"/>
                    <a:pt x="322" y="21"/>
                  </a:cubicBezTo>
                  <a:cubicBezTo>
                    <a:pt x="333" y="28"/>
                    <a:pt x="343" y="36"/>
                    <a:pt x="354" y="43"/>
                  </a:cubicBezTo>
                  <a:cubicBezTo>
                    <a:pt x="359" y="46"/>
                    <a:pt x="370" y="53"/>
                    <a:pt x="370" y="53"/>
                  </a:cubicBezTo>
                  <a:cubicBezTo>
                    <a:pt x="388" y="80"/>
                    <a:pt x="417" y="94"/>
                    <a:pt x="444" y="112"/>
                  </a:cubicBezTo>
                  <a:cubicBezTo>
                    <a:pt x="455" y="119"/>
                    <a:pt x="476" y="133"/>
                    <a:pt x="476" y="133"/>
                  </a:cubicBezTo>
                  <a:cubicBezTo>
                    <a:pt x="486" y="183"/>
                    <a:pt x="497" y="232"/>
                    <a:pt x="508" y="282"/>
                  </a:cubicBezTo>
                  <a:cubicBezTo>
                    <a:pt x="506" y="301"/>
                    <a:pt x="507" y="321"/>
                    <a:pt x="503" y="340"/>
                  </a:cubicBezTo>
                  <a:cubicBezTo>
                    <a:pt x="499" y="357"/>
                    <a:pt x="486" y="357"/>
                    <a:pt x="476" y="367"/>
                  </a:cubicBezTo>
                  <a:cubicBezTo>
                    <a:pt x="457" y="386"/>
                    <a:pt x="446" y="409"/>
                    <a:pt x="423" y="425"/>
                  </a:cubicBezTo>
                  <a:cubicBezTo>
                    <a:pt x="414" y="453"/>
                    <a:pt x="394" y="448"/>
                    <a:pt x="370" y="457"/>
                  </a:cubicBezTo>
                  <a:cubicBezTo>
                    <a:pt x="352" y="455"/>
                    <a:pt x="334" y="454"/>
                    <a:pt x="317" y="451"/>
                  </a:cubicBezTo>
                  <a:cubicBezTo>
                    <a:pt x="306" y="449"/>
                    <a:pt x="296" y="444"/>
                    <a:pt x="285" y="441"/>
                  </a:cubicBezTo>
                  <a:cubicBezTo>
                    <a:pt x="280" y="439"/>
                    <a:pt x="269" y="436"/>
                    <a:pt x="269" y="436"/>
                  </a:cubicBezTo>
                  <a:cubicBezTo>
                    <a:pt x="250" y="423"/>
                    <a:pt x="227" y="411"/>
                    <a:pt x="205" y="404"/>
                  </a:cubicBezTo>
                  <a:cubicBezTo>
                    <a:pt x="186" y="391"/>
                    <a:pt x="164" y="379"/>
                    <a:pt x="142" y="372"/>
                  </a:cubicBezTo>
                  <a:cubicBezTo>
                    <a:pt x="104" y="346"/>
                    <a:pt x="103" y="362"/>
                    <a:pt x="73" y="324"/>
                  </a:cubicBezTo>
                  <a:close/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4" name="Freeform 28"/>
            <p:cNvSpPr>
              <a:spLocks/>
            </p:cNvSpPr>
            <p:nvPr/>
          </p:nvSpPr>
          <p:spPr bwMode="auto">
            <a:xfrm>
              <a:off x="3761" y="779"/>
              <a:ext cx="1093" cy="1439"/>
            </a:xfrm>
            <a:custGeom>
              <a:avLst/>
              <a:gdLst>
                <a:gd name="T0" fmla="*/ 0 w 1093"/>
                <a:gd name="T1" fmla="*/ 0 h 1439"/>
                <a:gd name="T2" fmla="*/ 185 w 1093"/>
                <a:gd name="T3" fmla="*/ 22 h 1439"/>
                <a:gd name="T4" fmla="*/ 270 w 1093"/>
                <a:gd name="T5" fmla="*/ 53 h 1439"/>
                <a:gd name="T6" fmla="*/ 318 w 1093"/>
                <a:gd name="T7" fmla="*/ 69 h 1439"/>
                <a:gd name="T8" fmla="*/ 350 w 1093"/>
                <a:gd name="T9" fmla="*/ 91 h 1439"/>
                <a:gd name="T10" fmla="*/ 387 w 1093"/>
                <a:gd name="T11" fmla="*/ 133 h 1439"/>
                <a:gd name="T12" fmla="*/ 424 w 1093"/>
                <a:gd name="T13" fmla="*/ 213 h 1439"/>
                <a:gd name="T14" fmla="*/ 451 w 1093"/>
                <a:gd name="T15" fmla="*/ 340 h 1439"/>
                <a:gd name="T16" fmla="*/ 461 w 1093"/>
                <a:gd name="T17" fmla="*/ 372 h 1439"/>
                <a:gd name="T18" fmla="*/ 499 w 1093"/>
                <a:gd name="T19" fmla="*/ 383 h 1439"/>
                <a:gd name="T20" fmla="*/ 584 w 1093"/>
                <a:gd name="T21" fmla="*/ 377 h 1439"/>
                <a:gd name="T22" fmla="*/ 626 w 1093"/>
                <a:gd name="T23" fmla="*/ 409 h 1439"/>
                <a:gd name="T24" fmla="*/ 716 w 1093"/>
                <a:gd name="T25" fmla="*/ 515 h 1439"/>
                <a:gd name="T26" fmla="*/ 764 w 1093"/>
                <a:gd name="T27" fmla="*/ 579 h 1439"/>
                <a:gd name="T28" fmla="*/ 785 w 1093"/>
                <a:gd name="T29" fmla="*/ 606 h 1439"/>
                <a:gd name="T30" fmla="*/ 817 w 1093"/>
                <a:gd name="T31" fmla="*/ 685 h 1439"/>
                <a:gd name="T32" fmla="*/ 833 w 1093"/>
                <a:gd name="T33" fmla="*/ 733 h 1439"/>
                <a:gd name="T34" fmla="*/ 838 w 1093"/>
                <a:gd name="T35" fmla="*/ 749 h 1439"/>
                <a:gd name="T36" fmla="*/ 870 w 1093"/>
                <a:gd name="T37" fmla="*/ 945 h 1439"/>
                <a:gd name="T38" fmla="*/ 929 w 1093"/>
                <a:gd name="T39" fmla="*/ 993 h 1439"/>
                <a:gd name="T40" fmla="*/ 939 w 1093"/>
                <a:gd name="T41" fmla="*/ 1009 h 1439"/>
                <a:gd name="T42" fmla="*/ 955 w 1093"/>
                <a:gd name="T43" fmla="*/ 1020 h 1439"/>
                <a:gd name="T44" fmla="*/ 977 w 1093"/>
                <a:gd name="T45" fmla="*/ 1041 h 1439"/>
                <a:gd name="T46" fmla="*/ 987 w 1093"/>
                <a:gd name="T47" fmla="*/ 1057 h 1439"/>
                <a:gd name="T48" fmla="*/ 1040 w 1093"/>
                <a:gd name="T49" fmla="*/ 1062 h 1439"/>
                <a:gd name="T50" fmla="*/ 1046 w 1093"/>
                <a:gd name="T51" fmla="*/ 1227 h 1439"/>
                <a:gd name="T52" fmla="*/ 1072 w 1093"/>
                <a:gd name="T53" fmla="*/ 1275 h 1439"/>
                <a:gd name="T54" fmla="*/ 1093 w 1093"/>
                <a:gd name="T55" fmla="*/ 1439 h 143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93"/>
                <a:gd name="T85" fmla="*/ 0 h 1439"/>
                <a:gd name="T86" fmla="*/ 1093 w 1093"/>
                <a:gd name="T87" fmla="*/ 1439 h 143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93" h="1439">
                  <a:moveTo>
                    <a:pt x="0" y="0"/>
                  </a:moveTo>
                  <a:cubicBezTo>
                    <a:pt x="60" y="17"/>
                    <a:pt x="123" y="18"/>
                    <a:pt x="185" y="22"/>
                  </a:cubicBezTo>
                  <a:cubicBezTo>
                    <a:pt x="216" y="29"/>
                    <a:pt x="242" y="39"/>
                    <a:pt x="270" y="53"/>
                  </a:cubicBezTo>
                  <a:cubicBezTo>
                    <a:pt x="285" y="61"/>
                    <a:pt x="318" y="69"/>
                    <a:pt x="318" y="69"/>
                  </a:cubicBezTo>
                  <a:cubicBezTo>
                    <a:pt x="329" y="76"/>
                    <a:pt x="339" y="84"/>
                    <a:pt x="350" y="91"/>
                  </a:cubicBezTo>
                  <a:cubicBezTo>
                    <a:pt x="365" y="102"/>
                    <a:pt x="372" y="122"/>
                    <a:pt x="387" y="133"/>
                  </a:cubicBezTo>
                  <a:cubicBezTo>
                    <a:pt x="395" y="159"/>
                    <a:pt x="409" y="189"/>
                    <a:pt x="424" y="213"/>
                  </a:cubicBezTo>
                  <a:cubicBezTo>
                    <a:pt x="432" y="256"/>
                    <a:pt x="438" y="298"/>
                    <a:pt x="451" y="340"/>
                  </a:cubicBezTo>
                  <a:cubicBezTo>
                    <a:pt x="454" y="351"/>
                    <a:pt x="450" y="369"/>
                    <a:pt x="461" y="372"/>
                  </a:cubicBezTo>
                  <a:cubicBezTo>
                    <a:pt x="484" y="379"/>
                    <a:pt x="472" y="376"/>
                    <a:pt x="499" y="383"/>
                  </a:cubicBezTo>
                  <a:cubicBezTo>
                    <a:pt x="535" y="377"/>
                    <a:pt x="548" y="371"/>
                    <a:pt x="584" y="377"/>
                  </a:cubicBezTo>
                  <a:cubicBezTo>
                    <a:pt x="604" y="385"/>
                    <a:pt x="608" y="398"/>
                    <a:pt x="626" y="409"/>
                  </a:cubicBezTo>
                  <a:cubicBezTo>
                    <a:pt x="654" y="449"/>
                    <a:pt x="671" y="487"/>
                    <a:pt x="716" y="515"/>
                  </a:cubicBezTo>
                  <a:cubicBezTo>
                    <a:pt x="732" y="539"/>
                    <a:pt x="744" y="559"/>
                    <a:pt x="764" y="579"/>
                  </a:cubicBezTo>
                  <a:cubicBezTo>
                    <a:pt x="776" y="617"/>
                    <a:pt x="759" y="574"/>
                    <a:pt x="785" y="606"/>
                  </a:cubicBezTo>
                  <a:cubicBezTo>
                    <a:pt x="802" y="626"/>
                    <a:pt x="808" y="661"/>
                    <a:pt x="817" y="685"/>
                  </a:cubicBezTo>
                  <a:cubicBezTo>
                    <a:pt x="827" y="711"/>
                    <a:pt x="821" y="696"/>
                    <a:pt x="833" y="733"/>
                  </a:cubicBezTo>
                  <a:cubicBezTo>
                    <a:pt x="835" y="738"/>
                    <a:pt x="838" y="749"/>
                    <a:pt x="838" y="749"/>
                  </a:cubicBezTo>
                  <a:cubicBezTo>
                    <a:pt x="845" y="801"/>
                    <a:pt x="829" y="920"/>
                    <a:pt x="870" y="945"/>
                  </a:cubicBezTo>
                  <a:cubicBezTo>
                    <a:pt x="884" y="965"/>
                    <a:pt x="908" y="980"/>
                    <a:pt x="929" y="993"/>
                  </a:cubicBezTo>
                  <a:cubicBezTo>
                    <a:pt x="932" y="998"/>
                    <a:pt x="935" y="1004"/>
                    <a:pt x="939" y="1009"/>
                  </a:cubicBezTo>
                  <a:cubicBezTo>
                    <a:pt x="943" y="1014"/>
                    <a:pt x="951" y="1015"/>
                    <a:pt x="955" y="1020"/>
                  </a:cubicBezTo>
                  <a:cubicBezTo>
                    <a:pt x="975" y="1045"/>
                    <a:pt x="943" y="1030"/>
                    <a:pt x="977" y="1041"/>
                  </a:cubicBezTo>
                  <a:cubicBezTo>
                    <a:pt x="980" y="1046"/>
                    <a:pt x="981" y="1055"/>
                    <a:pt x="987" y="1057"/>
                  </a:cubicBezTo>
                  <a:cubicBezTo>
                    <a:pt x="1004" y="1063"/>
                    <a:pt x="1034" y="1045"/>
                    <a:pt x="1040" y="1062"/>
                  </a:cubicBezTo>
                  <a:cubicBezTo>
                    <a:pt x="1058" y="1114"/>
                    <a:pt x="1043" y="1172"/>
                    <a:pt x="1046" y="1227"/>
                  </a:cubicBezTo>
                  <a:cubicBezTo>
                    <a:pt x="1047" y="1245"/>
                    <a:pt x="1072" y="1275"/>
                    <a:pt x="1072" y="1275"/>
                  </a:cubicBezTo>
                  <a:cubicBezTo>
                    <a:pt x="1091" y="1337"/>
                    <a:pt x="1093" y="1370"/>
                    <a:pt x="1093" y="1439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Freeform 29"/>
            <p:cNvSpPr>
              <a:spLocks/>
            </p:cNvSpPr>
            <p:nvPr/>
          </p:nvSpPr>
          <p:spPr bwMode="auto">
            <a:xfrm>
              <a:off x="4854" y="1873"/>
              <a:ext cx="330" cy="303"/>
            </a:xfrm>
            <a:custGeom>
              <a:avLst/>
              <a:gdLst>
                <a:gd name="T0" fmla="*/ 0 w 330"/>
                <a:gd name="T1" fmla="*/ 271 h 303"/>
                <a:gd name="T2" fmla="*/ 91 w 330"/>
                <a:gd name="T3" fmla="*/ 250 h 303"/>
                <a:gd name="T4" fmla="*/ 112 w 330"/>
                <a:gd name="T5" fmla="*/ 202 h 303"/>
                <a:gd name="T6" fmla="*/ 160 w 330"/>
                <a:gd name="T7" fmla="*/ 0 h 303"/>
                <a:gd name="T8" fmla="*/ 191 w 330"/>
                <a:gd name="T9" fmla="*/ 58 h 303"/>
                <a:gd name="T10" fmla="*/ 245 w 330"/>
                <a:gd name="T11" fmla="*/ 228 h 303"/>
                <a:gd name="T12" fmla="*/ 287 w 330"/>
                <a:gd name="T13" fmla="*/ 266 h 303"/>
                <a:gd name="T14" fmla="*/ 298 w 330"/>
                <a:gd name="T15" fmla="*/ 281 h 303"/>
                <a:gd name="T16" fmla="*/ 330 w 330"/>
                <a:gd name="T17" fmla="*/ 303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0"/>
                <a:gd name="T28" fmla="*/ 0 h 303"/>
                <a:gd name="T29" fmla="*/ 330 w 330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0" h="303">
                  <a:moveTo>
                    <a:pt x="0" y="271"/>
                  </a:moveTo>
                  <a:cubicBezTo>
                    <a:pt x="31" y="264"/>
                    <a:pt x="63" y="267"/>
                    <a:pt x="91" y="250"/>
                  </a:cubicBezTo>
                  <a:cubicBezTo>
                    <a:pt x="101" y="234"/>
                    <a:pt x="106" y="220"/>
                    <a:pt x="112" y="202"/>
                  </a:cubicBezTo>
                  <a:cubicBezTo>
                    <a:pt x="106" y="131"/>
                    <a:pt x="77" y="26"/>
                    <a:pt x="160" y="0"/>
                  </a:cubicBezTo>
                  <a:cubicBezTo>
                    <a:pt x="182" y="15"/>
                    <a:pt x="182" y="34"/>
                    <a:pt x="191" y="58"/>
                  </a:cubicBezTo>
                  <a:cubicBezTo>
                    <a:pt x="212" y="113"/>
                    <a:pt x="219" y="176"/>
                    <a:pt x="245" y="228"/>
                  </a:cubicBezTo>
                  <a:cubicBezTo>
                    <a:pt x="257" y="251"/>
                    <a:pt x="260" y="248"/>
                    <a:pt x="287" y="266"/>
                  </a:cubicBezTo>
                  <a:cubicBezTo>
                    <a:pt x="292" y="270"/>
                    <a:pt x="293" y="277"/>
                    <a:pt x="298" y="281"/>
                  </a:cubicBezTo>
                  <a:cubicBezTo>
                    <a:pt x="308" y="289"/>
                    <a:pt x="330" y="303"/>
                    <a:pt x="330" y="303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6" name="Freeform 30"/>
            <p:cNvSpPr>
              <a:spLocks/>
            </p:cNvSpPr>
            <p:nvPr/>
          </p:nvSpPr>
          <p:spPr bwMode="auto">
            <a:xfrm>
              <a:off x="3617" y="2009"/>
              <a:ext cx="319" cy="751"/>
            </a:xfrm>
            <a:custGeom>
              <a:avLst/>
              <a:gdLst>
                <a:gd name="T0" fmla="*/ 0 w 319"/>
                <a:gd name="T1" fmla="*/ 751 h 751"/>
                <a:gd name="T2" fmla="*/ 64 w 319"/>
                <a:gd name="T3" fmla="*/ 719 h 751"/>
                <a:gd name="T4" fmla="*/ 80 w 319"/>
                <a:gd name="T5" fmla="*/ 708 h 751"/>
                <a:gd name="T6" fmla="*/ 96 w 319"/>
                <a:gd name="T7" fmla="*/ 676 h 751"/>
                <a:gd name="T8" fmla="*/ 106 w 319"/>
                <a:gd name="T9" fmla="*/ 645 h 751"/>
                <a:gd name="T10" fmla="*/ 106 w 319"/>
                <a:gd name="T11" fmla="*/ 347 h 751"/>
                <a:gd name="T12" fmla="*/ 128 w 319"/>
                <a:gd name="T13" fmla="*/ 209 h 751"/>
                <a:gd name="T14" fmla="*/ 154 w 319"/>
                <a:gd name="T15" fmla="*/ 114 h 751"/>
                <a:gd name="T16" fmla="*/ 149 w 319"/>
                <a:gd name="T17" fmla="*/ 18 h 751"/>
                <a:gd name="T18" fmla="*/ 144 w 319"/>
                <a:gd name="T19" fmla="*/ 2 h 751"/>
                <a:gd name="T20" fmla="*/ 186 w 319"/>
                <a:gd name="T21" fmla="*/ 39 h 751"/>
                <a:gd name="T22" fmla="*/ 319 w 319"/>
                <a:gd name="T23" fmla="*/ 82 h 7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9"/>
                <a:gd name="T37" fmla="*/ 0 h 751"/>
                <a:gd name="T38" fmla="*/ 319 w 319"/>
                <a:gd name="T39" fmla="*/ 751 h 7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9" h="751">
                  <a:moveTo>
                    <a:pt x="0" y="751"/>
                  </a:moveTo>
                  <a:cubicBezTo>
                    <a:pt x="26" y="741"/>
                    <a:pt x="39" y="736"/>
                    <a:pt x="64" y="719"/>
                  </a:cubicBezTo>
                  <a:cubicBezTo>
                    <a:pt x="69" y="715"/>
                    <a:pt x="80" y="708"/>
                    <a:pt x="80" y="708"/>
                  </a:cubicBezTo>
                  <a:cubicBezTo>
                    <a:pt x="91" y="690"/>
                    <a:pt x="89" y="695"/>
                    <a:pt x="96" y="676"/>
                  </a:cubicBezTo>
                  <a:cubicBezTo>
                    <a:pt x="99" y="666"/>
                    <a:pt x="106" y="645"/>
                    <a:pt x="106" y="645"/>
                  </a:cubicBezTo>
                  <a:cubicBezTo>
                    <a:pt x="120" y="459"/>
                    <a:pt x="106" y="682"/>
                    <a:pt x="106" y="347"/>
                  </a:cubicBezTo>
                  <a:cubicBezTo>
                    <a:pt x="106" y="287"/>
                    <a:pt x="99" y="252"/>
                    <a:pt x="128" y="209"/>
                  </a:cubicBezTo>
                  <a:cubicBezTo>
                    <a:pt x="138" y="177"/>
                    <a:pt x="149" y="147"/>
                    <a:pt x="154" y="114"/>
                  </a:cubicBezTo>
                  <a:cubicBezTo>
                    <a:pt x="152" y="82"/>
                    <a:pt x="152" y="50"/>
                    <a:pt x="149" y="18"/>
                  </a:cubicBezTo>
                  <a:cubicBezTo>
                    <a:pt x="149" y="12"/>
                    <a:pt x="139" y="4"/>
                    <a:pt x="144" y="2"/>
                  </a:cubicBezTo>
                  <a:cubicBezTo>
                    <a:pt x="148" y="0"/>
                    <a:pt x="181" y="36"/>
                    <a:pt x="186" y="39"/>
                  </a:cubicBezTo>
                  <a:cubicBezTo>
                    <a:pt x="201" y="87"/>
                    <a:pt x="281" y="82"/>
                    <a:pt x="319" y="82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7" name="Freeform 31"/>
            <p:cNvSpPr>
              <a:spLocks/>
            </p:cNvSpPr>
            <p:nvPr/>
          </p:nvSpPr>
          <p:spPr bwMode="auto">
            <a:xfrm>
              <a:off x="4599" y="1284"/>
              <a:ext cx="569" cy="223"/>
            </a:xfrm>
            <a:custGeom>
              <a:avLst/>
              <a:gdLst>
                <a:gd name="T0" fmla="*/ 0 w 569"/>
                <a:gd name="T1" fmla="*/ 223 h 223"/>
                <a:gd name="T2" fmla="*/ 165 w 569"/>
                <a:gd name="T3" fmla="*/ 217 h 223"/>
                <a:gd name="T4" fmla="*/ 292 w 569"/>
                <a:gd name="T5" fmla="*/ 170 h 223"/>
                <a:gd name="T6" fmla="*/ 372 w 569"/>
                <a:gd name="T7" fmla="*/ 138 h 223"/>
                <a:gd name="T8" fmla="*/ 420 w 569"/>
                <a:gd name="T9" fmla="*/ 122 h 223"/>
                <a:gd name="T10" fmla="*/ 436 w 569"/>
                <a:gd name="T11" fmla="*/ 106 h 223"/>
                <a:gd name="T12" fmla="*/ 452 w 569"/>
                <a:gd name="T13" fmla="*/ 101 h 223"/>
                <a:gd name="T14" fmla="*/ 462 w 569"/>
                <a:gd name="T15" fmla="*/ 85 h 223"/>
                <a:gd name="T16" fmla="*/ 542 w 569"/>
                <a:gd name="T17" fmla="*/ 37 h 223"/>
                <a:gd name="T18" fmla="*/ 569 w 569"/>
                <a:gd name="T19" fmla="*/ 0 h 2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69"/>
                <a:gd name="T31" fmla="*/ 0 h 223"/>
                <a:gd name="T32" fmla="*/ 569 w 569"/>
                <a:gd name="T33" fmla="*/ 223 h 2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69" h="223">
                  <a:moveTo>
                    <a:pt x="0" y="223"/>
                  </a:moveTo>
                  <a:cubicBezTo>
                    <a:pt x="55" y="221"/>
                    <a:pt x="110" y="221"/>
                    <a:pt x="165" y="217"/>
                  </a:cubicBezTo>
                  <a:cubicBezTo>
                    <a:pt x="197" y="214"/>
                    <a:pt x="259" y="181"/>
                    <a:pt x="292" y="170"/>
                  </a:cubicBezTo>
                  <a:cubicBezTo>
                    <a:pt x="321" y="161"/>
                    <a:pt x="346" y="151"/>
                    <a:pt x="372" y="138"/>
                  </a:cubicBezTo>
                  <a:cubicBezTo>
                    <a:pt x="387" y="130"/>
                    <a:pt x="420" y="122"/>
                    <a:pt x="420" y="122"/>
                  </a:cubicBezTo>
                  <a:cubicBezTo>
                    <a:pt x="425" y="117"/>
                    <a:pt x="430" y="110"/>
                    <a:pt x="436" y="106"/>
                  </a:cubicBezTo>
                  <a:cubicBezTo>
                    <a:pt x="441" y="103"/>
                    <a:pt x="448" y="105"/>
                    <a:pt x="452" y="101"/>
                  </a:cubicBezTo>
                  <a:cubicBezTo>
                    <a:pt x="457" y="97"/>
                    <a:pt x="457" y="89"/>
                    <a:pt x="462" y="85"/>
                  </a:cubicBezTo>
                  <a:cubicBezTo>
                    <a:pt x="483" y="66"/>
                    <a:pt x="514" y="46"/>
                    <a:pt x="542" y="37"/>
                  </a:cubicBezTo>
                  <a:cubicBezTo>
                    <a:pt x="564" y="3"/>
                    <a:pt x="553" y="13"/>
                    <a:pt x="569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Freeform 32"/>
            <p:cNvSpPr>
              <a:spLocks/>
            </p:cNvSpPr>
            <p:nvPr/>
          </p:nvSpPr>
          <p:spPr bwMode="auto">
            <a:xfrm>
              <a:off x="3654" y="1560"/>
              <a:ext cx="308" cy="440"/>
            </a:xfrm>
            <a:custGeom>
              <a:avLst/>
              <a:gdLst>
                <a:gd name="T0" fmla="*/ 107 w 308"/>
                <a:gd name="T1" fmla="*/ 440 h 440"/>
                <a:gd name="T2" fmla="*/ 64 w 308"/>
                <a:gd name="T3" fmla="*/ 313 h 440"/>
                <a:gd name="T4" fmla="*/ 59 w 308"/>
                <a:gd name="T5" fmla="*/ 329 h 440"/>
                <a:gd name="T6" fmla="*/ 53 w 308"/>
                <a:gd name="T7" fmla="*/ 356 h 440"/>
                <a:gd name="T8" fmla="*/ 43 w 308"/>
                <a:gd name="T9" fmla="*/ 324 h 440"/>
                <a:gd name="T10" fmla="*/ 16 w 308"/>
                <a:gd name="T11" fmla="*/ 276 h 440"/>
                <a:gd name="T12" fmla="*/ 11 w 308"/>
                <a:gd name="T13" fmla="*/ 239 h 440"/>
                <a:gd name="T14" fmla="*/ 0 w 308"/>
                <a:gd name="T15" fmla="*/ 180 h 440"/>
                <a:gd name="T16" fmla="*/ 38 w 308"/>
                <a:gd name="T17" fmla="*/ 133 h 440"/>
                <a:gd name="T18" fmla="*/ 69 w 308"/>
                <a:gd name="T19" fmla="*/ 111 h 440"/>
                <a:gd name="T20" fmla="*/ 101 w 308"/>
                <a:gd name="T21" fmla="*/ 101 h 440"/>
                <a:gd name="T22" fmla="*/ 213 w 308"/>
                <a:gd name="T23" fmla="*/ 64 h 440"/>
                <a:gd name="T24" fmla="*/ 276 w 308"/>
                <a:gd name="T25" fmla="*/ 26 h 440"/>
                <a:gd name="T26" fmla="*/ 308 w 308"/>
                <a:gd name="T27" fmla="*/ 0 h 4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08"/>
                <a:gd name="T43" fmla="*/ 0 h 440"/>
                <a:gd name="T44" fmla="*/ 308 w 308"/>
                <a:gd name="T45" fmla="*/ 440 h 4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08" h="440">
                  <a:moveTo>
                    <a:pt x="107" y="440"/>
                  </a:moveTo>
                  <a:cubicBezTo>
                    <a:pt x="90" y="397"/>
                    <a:pt x="75" y="359"/>
                    <a:pt x="64" y="313"/>
                  </a:cubicBezTo>
                  <a:cubicBezTo>
                    <a:pt x="62" y="318"/>
                    <a:pt x="60" y="324"/>
                    <a:pt x="59" y="329"/>
                  </a:cubicBezTo>
                  <a:cubicBezTo>
                    <a:pt x="57" y="338"/>
                    <a:pt x="62" y="359"/>
                    <a:pt x="53" y="356"/>
                  </a:cubicBezTo>
                  <a:cubicBezTo>
                    <a:pt x="42" y="353"/>
                    <a:pt x="49" y="333"/>
                    <a:pt x="43" y="324"/>
                  </a:cubicBezTo>
                  <a:cubicBezTo>
                    <a:pt x="19" y="287"/>
                    <a:pt x="26" y="304"/>
                    <a:pt x="16" y="276"/>
                  </a:cubicBezTo>
                  <a:cubicBezTo>
                    <a:pt x="14" y="264"/>
                    <a:pt x="13" y="251"/>
                    <a:pt x="11" y="239"/>
                  </a:cubicBezTo>
                  <a:cubicBezTo>
                    <a:pt x="8" y="219"/>
                    <a:pt x="0" y="180"/>
                    <a:pt x="0" y="180"/>
                  </a:cubicBezTo>
                  <a:cubicBezTo>
                    <a:pt x="7" y="145"/>
                    <a:pt x="6" y="143"/>
                    <a:pt x="38" y="133"/>
                  </a:cubicBezTo>
                  <a:cubicBezTo>
                    <a:pt x="48" y="126"/>
                    <a:pt x="59" y="118"/>
                    <a:pt x="69" y="111"/>
                  </a:cubicBezTo>
                  <a:cubicBezTo>
                    <a:pt x="78" y="105"/>
                    <a:pt x="101" y="101"/>
                    <a:pt x="101" y="101"/>
                  </a:cubicBezTo>
                  <a:cubicBezTo>
                    <a:pt x="138" y="76"/>
                    <a:pt x="168" y="69"/>
                    <a:pt x="213" y="64"/>
                  </a:cubicBezTo>
                  <a:cubicBezTo>
                    <a:pt x="238" y="55"/>
                    <a:pt x="252" y="35"/>
                    <a:pt x="276" y="26"/>
                  </a:cubicBezTo>
                  <a:cubicBezTo>
                    <a:pt x="291" y="4"/>
                    <a:pt x="293" y="15"/>
                    <a:pt x="308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9" name="Freeform 33"/>
            <p:cNvSpPr>
              <a:spLocks/>
            </p:cNvSpPr>
            <p:nvPr/>
          </p:nvSpPr>
          <p:spPr bwMode="auto">
            <a:xfrm>
              <a:off x="4106" y="742"/>
              <a:ext cx="1072" cy="128"/>
            </a:xfrm>
            <a:custGeom>
              <a:avLst/>
              <a:gdLst>
                <a:gd name="T0" fmla="*/ 0 w 1072"/>
                <a:gd name="T1" fmla="*/ 128 h 128"/>
                <a:gd name="T2" fmla="*/ 339 w 1072"/>
                <a:gd name="T3" fmla="*/ 122 h 128"/>
                <a:gd name="T4" fmla="*/ 440 w 1072"/>
                <a:gd name="T5" fmla="*/ 101 h 128"/>
                <a:gd name="T6" fmla="*/ 764 w 1072"/>
                <a:gd name="T7" fmla="*/ 85 h 128"/>
                <a:gd name="T8" fmla="*/ 918 w 1072"/>
                <a:gd name="T9" fmla="*/ 53 h 128"/>
                <a:gd name="T10" fmla="*/ 1072 w 1072"/>
                <a:gd name="T11" fmla="*/ 0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2"/>
                <a:gd name="T19" fmla="*/ 0 h 128"/>
                <a:gd name="T20" fmla="*/ 1072 w 1072"/>
                <a:gd name="T21" fmla="*/ 128 h 1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2" h="128">
                  <a:moveTo>
                    <a:pt x="0" y="128"/>
                  </a:moveTo>
                  <a:cubicBezTo>
                    <a:pt x="113" y="126"/>
                    <a:pt x="226" y="125"/>
                    <a:pt x="339" y="122"/>
                  </a:cubicBezTo>
                  <a:cubicBezTo>
                    <a:pt x="374" y="121"/>
                    <a:pt x="406" y="103"/>
                    <a:pt x="440" y="101"/>
                  </a:cubicBezTo>
                  <a:cubicBezTo>
                    <a:pt x="548" y="94"/>
                    <a:pt x="655" y="88"/>
                    <a:pt x="764" y="85"/>
                  </a:cubicBezTo>
                  <a:cubicBezTo>
                    <a:pt x="816" y="81"/>
                    <a:pt x="870" y="77"/>
                    <a:pt x="918" y="53"/>
                  </a:cubicBezTo>
                  <a:cubicBezTo>
                    <a:pt x="966" y="29"/>
                    <a:pt x="1016" y="0"/>
                    <a:pt x="1072" y="0"/>
                  </a:cubicBezTo>
                </a:path>
              </a:pathLst>
            </a:custGeom>
            <a:noFill/>
            <a:ln w="38100" cap="sq">
              <a:solidFill>
                <a:srgbClr val="FFFF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280" name="Group 34"/>
            <p:cNvGrpSpPr>
              <a:grpSpLocks/>
            </p:cNvGrpSpPr>
            <p:nvPr/>
          </p:nvGrpSpPr>
          <p:grpSpPr bwMode="auto">
            <a:xfrm>
              <a:off x="4171" y="1386"/>
              <a:ext cx="288" cy="336"/>
              <a:chOff x="2592" y="1488"/>
              <a:chExt cx="288" cy="336"/>
            </a:xfrm>
          </p:grpSpPr>
          <p:sp>
            <p:nvSpPr>
              <p:cNvPr id="10282" name="Rectangle 35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sp>
            <p:nvSpPr>
              <p:cNvPr id="10283" name="Rectangle 36"/>
              <p:cNvSpPr>
                <a:spLocks noChangeArrowheads="1"/>
              </p:cNvSpPr>
              <p:nvPr/>
            </p:nvSpPr>
            <p:spPr bwMode="auto">
              <a:xfrm>
                <a:off x="2832" y="1488"/>
                <a:ext cx="48" cy="48"/>
              </a:xfrm>
              <a:prstGeom prst="rect">
                <a:avLst/>
              </a:prstGeom>
              <a:solidFill>
                <a:srgbClr val="FF0000"/>
              </a:solidFill>
              <a:ln w="12700" cap="sq">
                <a:solidFill>
                  <a:srgbClr val="FFFF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charset="0"/>
                </a:endParaRPr>
              </a:p>
            </p:txBody>
          </p:sp>
          <p:cxnSp>
            <p:nvCxnSpPr>
              <p:cNvPr id="10284" name="AutoShape 37"/>
              <p:cNvCxnSpPr>
                <a:cxnSpLocks noChangeShapeType="1"/>
                <a:stCxn id="10282" idx="0"/>
                <a:endCxn id="10283" idx="1"/>
              </p:cNvCxnSpPr>
              <p:nvPr/>
            </p:nvCxnSpPr>
            <p:spPr bwMode="auto">
              <a:xfrm flipV="1">
                <a:off x="2616" y="1512"/>
                <a:ext cx="216" cy="264"/>
              </a:xfrm>
              <a:prstGeom prst="straightConnector1">
                <a:avLst/>
              </a:prstGeom>
              <a:noFill/>
              <a:ln w="28575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0281" name="Text Box 38"/>
            <p:cNvSpPr txBox="1">
              <a:spLocks noChangeArrowheads="1"/>
            </p:cNvSpPr>
            <p:nvPr/>
          </p:nvSpPr>
          <p:spPr bwMode="auto">
            <a:xfrm>
              <a:off x="4267" y="1440"/>
              <a:ext cx="3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  <a:latin typeface="Comic Sans MS" pitchFamily="66" charset="0"/>
                </a:rPr>
                <a:t>w</a:t>
              </a:r>
            </a:p>
          </p:txBody>
        </p:sp>
      </p:grpSp>
      <p:sp>
        <p:nvSpPr>
          <p:cNvPr id="10264" name="Line 39"/>
          <p:cNvSpPr>
            <a:spLocks noChangeShapeType="1"/>
          </p:cNvSpPr>
          <p:nvPr/>
        </p:nvSpPr>
        <p:spPr bwMode="auto">
          <a:xfrm flipV="1">
            <a:off x="1752600" y="16764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40"/>
          <p:cNvSpPr>
            <a:spLocks noChangeShapeType="1"/>
          </p:cNvSpPr>
          <p:nvPr/>
        </p:nvSpPr>
        <p:spPr bwMode="auto">
          <a:xfrm flipV="1">
            <a:off x="2590800" y="25146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Text Box 41"/>
          <p:cNvSpPr txBox="1">
            <a:spLocks noChangeArrowheads="1"/>
          </p:cNvSpPr>
          <p:nvPr/>
        </p:nvSpPr>
        <p:spPr bwMode="auto">
          <a:xfrm>
            <a:off x="1524000" y="3429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A</a:t>
            </a:r>
          </a:p>
        </p:txBody>
      </p:sp>
      <p:sp>
        <p:nvSpPr>
          <p:cNvPr id="10267" name="Text Box 42"/>
          <p:cNvSpPr txBox="1">
            <a:spLocks noChangeArrowheads="1"/>
          </p:cNvSpPr>
          <p:nvPr/>
        </p:nvSpPr>
        <p:spPr bwMode="auto">
          <a:xfrm>
            <a:off x="2584450" y="3429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B</a:t>
            </a:r>
          </a:p>
        </p:txBody>
      </p:sp>
      <p:sp>
        <p:nvSpPr>
          <p:cNvPr id="10268" name="Text Box 43"/>
          <p:cNvSpPr txBox="1">
            <a:spLocks noChangeArrowheads="1"/>
          </p:cNvSpPr>
          <p:nvPr/>
        </p:nvSpPr>
        <p:spPr bwMode="auto">
          <a:xfrm>
            <a:off x="3346450" y="3429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</a:t>
            </a:r>
          </a:p>
        </p:txBody>
      </p:sp>
      <p:sp>
        <p:nvSpPr>
          <p:cNvPr id="10269" name="TextBox 43"/>
          <p:cNvSpPr txBox="1">
            <a:spLocks noChangeArrowheads="1"/>
          </p:cNvSpPr>
          <p:nvPr/>
        </p:nvSpPr>
        <p:spPr bwMode="auto">
          <a:xfrm>
            <a:off x="7586663" y="6488113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Source: Seitz</a:t>
            </a:r>
          </a:p>
        </p:txBody>
      </p:sp>
    </p:spTree>
    <p:extLst>
      <p:ext uri="{BB962C8B-B14F-4D97-AF65-F5344CB8AC3E}">
        <p14:creationId xmlns:p14="http://schemas.microsoft.com/office/powerpoint/2010/main" val="328621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Cuts in a graph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1219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Link Cut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set of links whose removal makes a graph disconnected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cost of a cut: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cxnSp>
        <p:nvCxnSpPr>
          <p:cNvPr id="11282" name="AutoShape 18"/>
          <p:cNvCxnSpPr>
            <a:cxnSpLocks noChangeShapeType="1"/>
            <a:stCxn id="11268" idx="5"/>
            <a:endCxn id="11278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3" name="AutoShape 19"/>
          <p:cNvCxnSpPr>
            <a:cxnSpLocks noChangeShapeType="1"/>
            <a:stCxn id="11270" idx="6"/>
            <a:endCxn id="11278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4" name="AutoShape 20"/>
          <p:cNvCxnSpPr>
            <a:cxnSpLocks noChangeShapeType="1"/>
            <a:stCxn id="11270" idx="5"/>
            <a:endCxn id="11275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5" name="AutoShape 21"/>
          <p:cNvCxnSpPr>
            <a:cxnSpLocks noChangeShapeType="1"/>
            <a:stCxn id="11268" idx="3"/>
            <a:endCxn id="11270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6" name="AutoShape 22"/>
          <p:cNvCxnSpPr>
            <a:cxnSpLocks noChangeShapeType="1"/>
            <a:stCxn id="11278" idx="4"/>
            <a:endCxn id="11275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7" name="AutoShape 23"/>
          <p:cNvCxnSpPr>
            <a:cxnSpLocks noChangeShapeType="1"/>
            <a:stCxn id="11278" idx="7"/>
            <a:endCxn id="11269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8" name="AutoShape 24"/>
          <p:cNvCxnSpPr>
            <a:cxnSpLocks noChangeShapeType="1"/>
            <a:stCxn id="11278" idx="5"/>
            <a:endCxn id="11271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9" name="AutoShape 25"/>
          <p:cNvCxnSpPr>
            <a:cxnSpLocks noChangeShapeType="1"/>
            <a:stCxn id="11275" idx="6"/>
            <a:endCxn id="11271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0" name="AutoShape 26"/>
          <p:cNvCxnSpPr>
            <a:cxnSpLocks noChangeShapeType="1"/>
            <a:stCxn id="11268" idx="7"/>
            <a:endCxn id="11276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1" name="AutoShape 27"/>
          <p:cNvCxnSpPr>
            <a:cxnSpLocks noChangeShapeType="1"/>
            <a:stCxn id="11276" idx="5"/>
            <a:endCxn id="11269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2" name="AutoShape 28"/>
          <p:cNvCxnSpPr>
            <a:cxnSpLocks noChangeShapeType="1"/>
            <a:stCxn id="11271" idx="7"/>
            <a:endCxn id="11272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3" name="AutoShape 29"/>
          <p:cNvCxnSpPr>
            <a:cxnSpLocks noChangeShapeType="1"/>
            <a:stCxn id="11276" idx="6"/>
            <a:endCxn id="11272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4" name="AutoShape 30"/>
          <p:cNvCxnSpPr>
            <a:cxnSpLocks noChangeShapeType="1"/>
            <a:stCxn id="11278" idx="6"/>
            <a:endCxn id="11272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5" name="AutoShape 31"/>
          <p:cNvCxnSpPr>
            <a:cxnSpLocks noChangeShapeType="1"/>
            <a:stCxn id="11273" idx="4"/>
            <a:endCxn id="11280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6" name="AutoShape 32"/>
          <p:cNvCxnSpPr>
            <a:cxnSpLocks noChangeShapeType="1"/>
            <a:stCxn id="11273" idx="7"/>
            <a:endCxn id="11279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7" name="AutoShape 33"/>
          <p:cNvCxnSpPr>
            <a:cxnSpLocks noChangeShapeType="1"/>
            <a:stCxn id="11279" idx="4"/>
            <a:endCxn id="11274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8" name="AutoShape 34"/>
          <p:cNvCxnSpPr>
            <a:cxnSpLocks noChangeShapeType="1"/>
            <a:stCxn id="11280" idx="6"/>
            <a:endCxn id="11274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99" name="AutoShape 35"/>
          <p:cNvCxnSpPr>
            <a:cxnSpLocks noChangeShapeType="1"/>
            <a:stCxn id="11279" idx="5"/>
            <a:endCxn id="11277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0" name="AutoShape 36"/>
          <p:cNvCxnSpPr>
            <a:cxnSpLocks noChangeShapeType="1"/>
            <a:stCxn id="11273" idx="5"/>
            <a:endCxn id="11274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1" name="AutoShape 37"/>
          <p:cNvCxnSpPr>
            <a:cxnSpLocks noChangeShapeType="1"/>
            <a:stCxn id="11277" idx="3"/>
            <a:endCxn id="11280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2" name="AutoShape 38"/>
          <p:cNvCxnSpPr>
            <a:cxnSpLocks noChangeShapeType="1"/>
            <a:stCxn id="11277" idx="4"/>
            <a:endCxn id="11281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3" name="AutoShape 39"/>
          <p:cNvCxnSpPr>
            <a:cxnSpLocks noChangeShapeType="1"/>
            <a:stCxn id="11280" idx="5"/>
            <a:endCxn id="11281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4" name="AutoShape 40"/>
          <p:cNvCxnSpPr>
            <a:cxnSpLocks noChangeShapeType="1"/>
            <a:stCxn id="11272" idx="6"/>
            <a:endCxn id="11273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5" name="AutoShape 41"/>
          <p:cNvCxnSpPr>
            <a:cxnSpLocks noChangeShapeType="1"/>
            <a:stCxn id="11271" idx="5"/>
            <a:endCxn id="11281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6" name="AutoShape 42"/>
          <p:cNvCxnSpPr>
            <a:cxnSpLocks noChangeShapeType="1"/>
            <a:stCxn id="11276" idx="7"/>
            <a:endCxn id="11273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07" name="AutoShape 43"/>
          <p:cNvCxnSpPr>
            <a:cxnSpLocks noChangeShapeType="1"/>
            <a:stCxn id="11272" idx="5"/>
            <a:endCxn id="11280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charset="0"/>
              </a:rPr>
              <a:t>A</a:t>
            </a:r>
          </a:p>
        </p:txBody>
      </p:sp>
      <p:sp>
        <p:nvSpPr>
          <p:cNvPr id="11309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B</a:t>
            </a:r>
          </a:p>
        </p:txBody>
      </p:sp>
      <p:pic>
        <p:nvPicPr>
          <p:cNvPr id="11310" name="Picture 4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3810000"/>
            <a:ext cx="26987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1" name="Rectangle 47"/>
          <p:cNvSpPr>
            <a:spLocks noChangeArrowheads="1"/>
          </p:cNvSpPr>
          <p:nvPr/>
        </p:nvSpPr>
        <p:spPr bwMode="auto">
          <a:xfrm>
            <a:off x="685800" y="48768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dirty="0" smtClean="0">
                <a:latin typeface="Arial" charset="0"/>
              </a:rPr>
              <a:t>Find </a:t>
            </a:r>
            <a:r>
              <a:rPr lang="en-US" altLang="en-US" sz="2400" dirty="0">
                <a:latin typeface="Arial" charset="0"/>
              </a:rPr>
              <a:t>minimum </a:t>
            </a:r>
            <a:r>
              <a:rPr lang="en-US" altLang="en-US" sz="2400" dirty="0" smtClean="0">
                <a:latin typeface="Arial" charset="0"/>
              </a:rPr>
              <a:t>cut in graph : Min cut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 dirty="0" smtClean="0">
                <a:latin typeface="Arial" charset="0"/>
              </a:rPr>
              <a:t>gives you a segmentation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 dirty="0" smtClean="0">
                <a:latin typeface="Arial" charset="0"/>
              </a:rPr>
              <a:t>fast </a:t>
            </a:r>
            <a:r>
              <a:rPr lang="en-US" altLang="en-US" sz="2000" dirty="0">
                <a:latin typeface="Arial" charset="0"/>
              </a:rPr>
              <a:t>algorithms exist for doing this</a:t>
            </a:r>
          </a:p>
        </p:txBody>
      </p:sp>
      <p:sp>
        <p:nvSpPr>
          <p:cNvPr id="11312" name="TextBox 47"/>
          <p:cNvSpPr txBox="1">
            <a:spLocks noChangeArrowheads="1"/>
          </p:cNvSpPr>
          <p:nvPr/>
        </p:nvSpPr>
        <p:spPr bwMode="auto">
          <a:xfrm>
            <a:off x="7586663" y="6488113"/>
            <a:ext cx="1557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Source: Seitz</a:t>
            </a:r>
          </a:p>
        </p:txBody>
      </p:sp>
    </p:spTree>
    <p:extLst>
      <p:ext uri="{BB962C8B-B14F-4D97-AF65-F5344CB8AC3E}">
        <p14:creationId xmlns:p14="http://schemas.microsoft.com/office/powerpoint/2010/main" val="27120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But min cut is not always the best cut...</a:t>
            </a:r>
          </a:p>
        </p:txBody>
      </p:sp>
      <p:pic>
        <p:nvPicPr>
          <p:cNvPr id="12291" name="Picture 4" descr="bad_cu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00200"/>
            <a:ext cx="6248400" cy="3967163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533400" y="5822868"/>
            <a:ext cx="8153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Problem: Cost of cut proportional to number of edges in the cut -&gt; tends to produce  small, isolated components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52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Cuts in a graph</a:t>
            </a:r>
          </a:p>
        </p:txBody>
      </p:sp>
      <p:sp>
        <p:nvSpPr>
          <p:cNvPr id="13315" name="Oval 4"/>
          <p:cNvSpPr>
            <a:spLocks noChangeArrowheads="1"/>
          </p:cNvSpPr>
          <p:nvPr/>
        </p:nvSpPr>
        <p:spPr bwMode="auto">
          <a:xfrm>
            <a:off x="2849563" y="14097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16" name="Oval 5"/>
          <p:cNvSpPr>
            <a:spLocks noChangeArrowheads="1"/>
          </p:cNvSpPr>
          <p:nvPr/>
        </p:nvSpPr>
        <p:spPr bwMode="auto">
          <a:xfrm>
            <a:off x="3279775" y="12954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17" name="Oval 6"/>
          <p:cNvSpPr>
            <a:spLocks noChangeArrowheads="1"/>
          </p:cNvSpPr>
          <p:nvPr/>
        </p:nvSpPr>
        <p:spPr bwMode="auto">
          <a:xfrm>
            <a:off x="2743200" y="1866900"/>
            <a:ext cx="106363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18" name="Oval 7"/>
          <p:cNvSpPr>
            <a:spLocks noChangeArrowheads="1"/>
          </p:cNvSpPr>
          <p:nvPr/>
        </p:nvSpPr>
        <p:spPr bwMode="auto">
          <a:xfrm>
            <a:off x="3386138" y="19812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19" name="Oval 8"/>
          <p:cNvSpPr>
            <a:spLocks noChangeArrowheads="1"/>
          </p:cNvSpPr>
          <p:nvPr/>
        </p:nvSpPr>
        <p:spPr bwMode="auto">
          <a:xfrm>
            <a:off x="3814763" y="16383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0" name="Oval 9"/>
          <p:cNvSpPr>
            <a:spLocks noChangeArrowheads="1"/>
          </p:cNvSpPr>
          <p:nvPr/>
        </p:nvSpPr>
        <p:spPr bwMode="auto">
          <a:xfrm>
            <a:off x="4779963" y="15240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1" name="Oval 10"/>
          <p:cNvSpPr>
            <a:spLocks noChangeArrowheads="1"/>
          </p:cNvSpPr>
          <p:nvPr/>
        </p:nvSpPr>
        <p:spPr bwMode="auto">
          <a:xfrm>
            <a:off x="5316538" y="19812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2" name="Oval 11"/>
          <p:cNvSpPr>
            <a:spLocks noChangeArrowheads="1"/>
          </p:cNvSpPr>
          <p:nvPr/>
        </p:nvSpPr>
        <p:spPr bwMode="auto">
          <a:xfrm>
            <a:off x="3065463" y="20955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3" name="Oval 12"/>
          <p:cNvSpPr>
            <a:spLocks noChangeArrowheads="1"/>
          </p:cNvSpPr>
          <p:nvPr/>
        </p:nvSpPr>
        <p:spPr bwMode="auto">
          <a:xfrm>
            <a:off x="3171825" y="1066800"/>
            <a:ext cx="107950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4" name="Oval 13"/>
          <p:cNvSpPr>
            <a:spLocks noChangeArrowheads="1"/>
          </p:cNvSpPr>
          <p:nvPr/>
        </p:nvSpPr>
        <p:spPr bwMode="auto">
          <a:xfrm>
            <a:off x="5532438" y="1524000"/>
            <a:ext cx="106362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5" name="Oval 14"/>
          <p:cNvSpPr>
            <a:spLocks noChangeArrowheads="1"/>
          </p:cNvSpPr>
          <p:nvPr/>
        </p:nvSpPr>
        <p:spPr bwMode="auto">
          <a:xfrm>
            <a:off x="3065463" y="1638300"/>
            <a:ext cx="106362" cy="114300"/>
          </a:xfrm>
          <a:prstGeom prst="ellipse">
            <a:avLst/>
          </a:prstGeom>
          <a:solidFill>
            <a:schemeClr val="accent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6" name="Oval 15"/>
          <p:cNvSpPr>
            <a:spLocks noChangeArrowheads="1"/>
          </p:cNvSpPr>
          <p:nvPr/>
        </p:nvSpPr>
        <p:spPr bwMode="auto">
          <a:xfrm>
            <a:off x="5102225" y="12954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7" name="Oval 16"/>
          <p:cNvSpPr>
            <a:spLocks noChangeArrowheads="1"/>
          </p:cNvSpPr>
          <p:nvPr/>
        </p:nvSpPr>
        <p:spPr bwMode="auto">
          <a:xfrm>
            <a:off x="4673600" y="1981200"/>
            <a:ext cx="106363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sp>
        <p:nvSpPr>
          <p:cNvPr id="13328" name="Oval 17"/>
          <p:cNvSpPr>
            <a:spLocks noChangeArrowheads="1"/>
          </p:cNvSpPr>
          <p:nvPr/>
        </p:nvSpPr>
        <p:spPr bwMode="auto">
          <a:xfrm>
            <a:off x="5424488" y="2324100"/>
            <a:ext cx="107950" cy="114300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</a:endParaRPr>
          </a:p>
        </p:txBody>
      </p:sp>
      <p:cxnSp>
        <p:nvCxnSpPr>
          <p:cNvPr id="13329" name="AutoShape 18"/>
          <p:cNvCxnSpPr>
            <a:cxnSpLocks noChangeShapeType="1"/>
            <a:stCxn id="13315" idx="5"/>
            <a:endCxn id="13325" idx="1"/>
          </p:cNvCxnSpPr>
          <p:nvPr/>
        </p:nvCxnSpPr>
        <p:spPr bwMode="auto">
          <a:xfrm>
            <a:off x="2941638" y="1506538"/>
            <a:ext cx="13811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0" name="AutoShape 19"/>
          <p:cNvCxnSpPr>
            <a:cxnSpLocks noChangeShapeType="1"/>
            <a:stCxn id="13317" idx="6"/>
            <a:endCxn id="13325" idx="3"/>
          </p:cNvCxnSpPr>
          <p:nvPr/>
        </p:nvCxnSpPr>
        <p:spPr bwMode="auto">
          <a:xfrm flipV="1">
            <a:off x="2849563" y="1735138"/>
            <a:ext cx="230187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1" name="AutoShape 20"/>
          <p:cNvCxnSpPr>
            <a:cxnSpLocks noChangeShapeType="1"/>
            <a:stCxn id="13317" idx="5"/>
            <a:endCxn id="13322" idx="1"/>
          </p:cNvCxnSpPr>
          <p:nvPr/>
        </p:nvCxnSpPr>
        <p:spPr bwMode="auto">
          <a:xfrm>
            <a:off x="2835275" y="1963738"/>
            <a:ext cx="244475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2" name="AutoShape 21"/>
          <p:cNvCxnSpPr>
            <a:cxnSpLocks noChangeShapeType="1"/>
            <a:stCxn id="13315" idx="3"/>
            <a:endCxn id="13317" idx="0"/>
          </p:cNvCxnSpPr>
          <p:nvPr/>
        </p:nvCxnSpPr>
        <p:spPr bwMode="auto">
          <a:xfrm flipH="1">
            <a:off x="2797175" y="1506538"/>
            <a:ext cx="69850" cy="3603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3" name="AutoShape 22"/>
          <p:cNvCxnSpPr>
            <a:cxnSpLocks noChangeShapeType="1"/>
            <a:stCxn id="13325" idx="4"/>
            <a:endCxn id="13322" idx="0"/>
          </p:cNvCxnSpPr>
          <p:nvPr/>
        </p:nvCxnSpPr>
        <p:spPr bwMode="auto">
          <a:xfrm>
            <a:off x="3119438" y="1752600"/>
            <a:ext cx="0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4" name="AutoShape 23"/>
          <p:cNvCxnSpPr>
            <a:cxnSpLocks noChangeShapeType="1"/>
            <a:stCxn id="13325" idx="7"/>
            <a:endCxn id="13316" idx="4"/>
          </p:cNvCxnSpPr>
          <p:nvPr/>
        </p:nvCxnSpPr>
        <p:spPr bwMode="auto">
          <a:xfrm flipV="1">
            <a:off x="3155950" y="1409700"/>
            <a:ext cx="177800" cy="2460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5" name="AutoShape 24"/>
          <p:cNvCxnSpPr>
            <a:cxnSpLocks noChangeShapeType="1"/>
            <a:stCxn id="13325" idx="5"/>
            <a:endCxn id="13318" idx="1"/>
          </p:cNvCxnSpPr>
          <p:nvPr/>
        </p:nvCxnSpPr>
        <p:spPr bwMode="auto">
          <a:xfrm>
            <a:off x="3155950" y="1735138"/>
            <a:ext cx="246063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6" name="AutoShape 25"/>
          <p:cNvCxnSpPr>
            <a:cxnSpLocks noChangeShapeType="1"/>
            <a:stCxn id="13322" idx="6"/>
            <a:endCxn id="13318" idx="3"/>
          </p:cNvCxnSpPr>
          <p:nvPr/>
        </p:nvCxnSpPr>
        <p:spPr bwMode="auto">
          <a:xfrm flipV="1">
            <a:off x="3171825" y="2078038"/>
            <a:ext cx="230188" cy="746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7" name="AutoShape 26"/>
          <p:cNvCxnSpPr>
            <a:cxnSpLocks noChangeShapeType="1"/>
            <a:stCxn id="13315" idx="7"/>
            <a:endCxn id="13323" idx="3"/>
          </p:cNvCxnSpPr>
          <p:nvPr/>
        </p:nvCxnSpPr>
        <p:spPr bwMode="auto">
          <a:xfrm flipV="1">
            <a:off x="2941638" y="1163638"/>
            <a:ext cx="24606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8" name="AutoShape 27"/>
          <p:cNvCxnSpPr>
            <a:cxnSpLocks noChangeShapeType="1"/>
            <a:stCxn id="13323" idx="5"/>
            <a:endCxn id="13316" idx="0"/>
          </p:cNvCxnSpPr>
          <p:nvPr/>
        </p:nvCxnSpPr>
        <p:spPr bwMode="auto">
          <a:xfrm>
            <a:off x="3263900" y="1163638"/>
            <a:ext cx="69850" cy="13176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39" name="AutoShape 28"/>
          <p:cNvCxnSpPr>
            <a:cxnSpLocks noChangeShapeType="1"/>
            <a:stCxn id="13318" idx="7"/>
            <a:endCxn id="13319" idx="3"/>
          </p:cNvCxnSpPr>
          <p:nvPr/>
        </p:nvCxnSpPr>
        <p:spPr bwMode="auto">
          <a:xfrm flipV="1">
            <a:off x="3478213" y="1735138"/>
            <a:ext cx="354012" cy="2635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0" name="AutoShape 29"/>
          <p:cNvCxnSpPr>
            <a:cxnSpLocks noChangeShapeType="1"/>
            <a:stCxn id="13323" idx="6"/>
            <a:endCxn id="13319" idx="1"/>
          </p:cNvCxnSpPr>
          <p:nvPr/>
        </p:nvCxnSpPr>
        <p:spPr bwMode="auto">
          <a:xfrm>
            <a:off x="3279775" y="1123950"/>
            <a:ext cx="552450" cy="53181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1" name="AutoShape 30"/>
          <p:cNvCxnSpPr>
            <a:cxnSpLocks noChangeShapeType="1"/>
            <a:stCxn id="13325" idx="6"/>
            <a:endCxn id="13319" idx="2"/>
          </p:cNvCxnSpPr>
          <p:nvPr/>
        </p:nvCxnSpPr>
        <p:spPr bwMode="auto">
          <a:xfrm>
            <a:off x="3171825" y="1695450"/>
            <a:ext cx="642938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2" name="AutoShape 31"/>
          <p:cNvCxnSpPr>
            <a:cxnSpLocks noChangeShapeType="1"/>
            <a:stCxn id="13320" idx="4"/>
            <a:endCxn id="13327" idx="0"/>
          </p:cNvCxnSpPr>
          <p:nvPr/>
        </p:nvCxnSpPr>
        <p:spPr bwMode="auto">
          <a:xfrm flipH="1">
            <a:off x="4727575" y="1638300"/>
            <a:ext cx="106363" cy="3429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3" name="AutoShape 32"/>
          <p:cNvCxnSpPr>
            <a:cxnSpLocks noChangeShapeType="1"/>
            <a:stCxn id="13320" idx="7"/>
            <a:endCxn id="13326" idx="3"/>
          </p:cNvCxnSpPr>
          <p:nvPr/>
        </p:nvCxnSpPr>
        <p:spPr bwMode="auto">
          <a:xfrm flipV="1">
            <a:off x="4872038" y="1392238"/>
            <a:ext cx="246062" cy="1492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4" name="AutoShape 33"/>
          <p:cNvCxnSpPr>
            <a:cxnSpLocks noChangeShapeType="1"/>
            <a:stCxn id="13326" idx="4"/>
            <a:endCxn id="13321" idx="1"/>
          </p:cNvCxnSpPr>
          <p:nvPr/>
        </p:nvCxnSpPr>
        <p:spPr bwMode="auto">
          <a:xfrm>
            <a:off x="5156200" y="1409700"/>
            <a:ext cx="176213" cy="588963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5" name="AutoShape 34"/>
          <p:cNvCxnSpPr>
            <a:cxnSpLocks noChangeShapeType="1"/>
            <a:stCxn id="13327" idx="6"/>
            <a:endCxn id="13321" idx="2"/>
          </p:cNvCxnSpPr>
          <p:nvPr/>
        </p:nvCxnSpPr>
        <p:spPr bwMode="auto">
          <a:xfrm>
            <a:off x="4779963" y="2038350"/>
            <a:ext cx="536575" cy="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6" name="AutoShape 35"/>
          <p:cNvCxnSpPr>
            <a:cxnSpLocks noChangeShapeType="1"/>
            <a:stCxn id="13326" idx="5"/>
            <a:endCxn id="13324" idx="2"/>
          </p:cNvCxnSpPr>
          <p:nvPr/>
        </p:nvCxnSpPr>
        <p:spPr bwMode="auto">
          <a:xfrm>
            <a:off x="5194300" y="1392238"/>
            <a:ext cx="338138" cy="1889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7" name="AutoShape 36"/>
          <p:cNvCxnSpPr>
            <a:cxnSpLocks noChangeShapeType="1"/>
            <a:stCxn id="13320" idx="5"/>
            <a:endCxn id="13321" idx="1"/>
          </p:cNvCxnSpPr>
          <p:nvPr/>
        </p:nvCxnSpPr>
        <p:spPr bwMode="auto">
          <a:xfrm>
            <a:off x="4872038" y="1620838"/>
            <a:ext cx="460375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8" name="AutoShape 37"/>
          <p:cNvCxnSpPr>
            <a:cxnSpLocks noChangeShapeType="1"/>
            <a:stCxn id="13324" idx="3"/>
            <a:endCxn id="13327" idx="7"/>
          </p:cNvCxnSpPr>
          <p:nvPr/>
        </p:nvCxnSpPr>
        <p:spPr bwMode="auto">
          <a:xfrm flipH="1">
            <a:off x="4765675" y="1620838"/>
            <a:ext cx="781050" cy="377825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49" name="AutoShape 38"/>
          <p:cNvCxnSpPr>
            <a:cxnSpLocks noChangeShapeType="1"/>
            <a:stCxn id="13324" idx="4"/>
            <a:endCxn id="13328" idx="0"/>
          </p:cNvCxnSpPr>
          <p:nvPr/>
        </p:nvCxnSpPr>
        <p:spPr bwMode="auto">
          <a:xfrm flipH="1">
            <a:off x="5478463" y="1638300"/>
            <a:ext cx="107950" cy="685800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50" name="AutoShape 39"/>
          <p:cNvCxnSpPr>
            <a:cxnSpLocks noChangeShapeType="1"/>
            <a:stCxn id="13327" idx="5"/>
            <a:endCxn id="13328" idx="2"/>
          </p:cNvCxnSpPr>
          <p:nvPr/>
        </p:nvCxnSpPr>
        <p:spPr bwMode="auto">
          <a:xfrm>
            <a:off x="4765675" y="2078038"/>
            <a:ext cx="658813" cy="303212"/>
          </a:xfrm>
          <a:prstGeom prst="straightConnector1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51" name="AutoShape 40"/>
          <p:cNvCxnSpPr>
            <a:cxnSpLocks noChangeShapeType="1"/>
            <a:stCxn id="13319" idx="6"/>
            <a:endCxn id="13320" idx="2"/>
          </p:cNvCxnSpPr>
          <p:nvPr/>
        </p:nvCxnSpPr>
        <p:spPr bwMode="auto">
          <a:xfrm flipV="1">
            <a:off x="3922713" y="1581150"/>
            <a:ext cx="857250" cy="1143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52" name="AutoShape 41"/>
          <p:cNvCxnSpPr>
            <a:cxnSpLocks noChangeShapeType="1"/>
            <a:stCxn id="13318" idx="5"/>
            <a:endCxn id="13328" idx="3"/>
          </p:cNvCxnSpPr>
          <p:nvPr/>
        </p:nvCxnSpPr>
        <p:spPr bwMode="auto">
          <a:xfrm>
            <a:off x="3478213" y="2078038"/>
            <a:ext cx="1962150" cy="3429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53" name="AutoShape 42"/>
          <p:cNvCxnSpPr>
            <a:cxnSpLocks noChangeShapeType="1"/>
            <a:stCxn id="13323" idx="7"/>
            <a:endCxn id="13320" idx="1"/>
          </p:cNvCxnSpPr>
          <p:nvPr/>
        </p:nvCxnSpPr>
        <p:spPr bwMode="auto">
          <a:xfrm>
            <a:off x="3263900" y="1084263"/>
            <a:ext cx="1533525" cy="457200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54" name="AutoShape 43"/>
          <p:cNvCxnSpPr>
            <a:cxnSpLocks noChangeShapeType="1"/>
            <a:stCxn id="13319" idx="5"/>
            <a:endCxn id="13327" idx="2"/>
          </p:cNvCxnSpPr>
          <p:nvPr/>
        </p:nvCxnSpPr>
        <p:spPr bwMode="auto">
          <a:xfrm>
            <a:off x="3906838" y="1735138"/>
            <a:ext cx="766762" cy="303212"/>
          </a:xfrm>
          <a:prstGeom prst="straightConnector1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55" name="Text Box 44"/>
          <p:cNvSpPr txBox="1">
            <a:spLocks noChangeArrowheads="1"/>
          </p:cNvSpPr>
          <p:nvPr/>
        </p:nvSpPr>
        <p:spPr bwMode="auto">
          <a:xfrm>
            <a:off x="2667000" y="2057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2"/>
                </a:solidFill>
                <a:latin typeface="Arial" charset="0"/>
              </a:rPr>
              <a:t>A</a:t>
            </a:r>
          </a:p>
        </p:txBody>
      </p:sp>
      <p:sp>
        <p:nvSpPr>
          <p:cNvPr id="13356" name="Text Box 45"/>
          <p:cNvSpPr txBox="1">
            <a:spLocks noChangeArrowheads="1"/>
          </p:cNvSpPr>
          <p:nvPr/>
        </p:nvSpPr>
        <p:spPr bwMode="auto">
          <a:xfrm>
            <a:off x="5562600" y="19050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B</a:t>
            </a:r>
          </a:p>
        </p:txBody>
      </p:sp>
      <p:sp>
        <p:nvSpPr>
          <p:cNvPr id="13357" name="Rectangle 47"/>
          <p:cNvSpPr>
            <a:spLocks noChangeArrowheads="1"/>
          </p:cNvSpPr>
          <p:nvPr/>
        </p:nvSpPr>
        <p:spPr bwMode="auto">
          <a:xfrm>
            <a:off x="685800" y="3200400"/>
            <a:ext cx="7772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dirty="0">
                <a:latin typeface="Arial" charset="0"/>
              </a:rPr>
              <a:t>Normalized </a:t>
            </a:r>
            <a:r>
              <a:rPr lang="en-US" altLang="en-US" sz="1800" dirty="0" smtClean="0">
                <a:latin typeface="Arial" charset="0"/>
              </a:rPr>
              <a:t>Cut  </a:t>
            </a:r>
            <a:r>
              <a:rPr lang="en-US" altLang="en-US" sz="1800" i="1" dirty="0" smtClean="0">
                <a:latin typeface="Arial" charset="0"/>
              </a:rPr>
              <a:t>(Shi and Malik, 2000)</a:t>
            </a:r>
            <a:endParaRPr lang="en-US" altLang="en-US" sz="1800" i="1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 dirty="0">
                <a:latin typeface="Arial" charset="0"/>
              </a:rPr>
              <a:t>a cut penalizes large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 dirty="0">
                <a:latin typeface="Arial" charset="0"/>
              </a:rPr>
              <a:t>fix by normalizing for size of segments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endParaRPr lang="en-US" altLang="en-US" sz="20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US" altLang="en-US" sz="2000" dirty="0" err="1" smtClean="0">
                <a:latin typeface="Arial" charset="0"/>
              </a:rPr>
              <a:t>assoc</a:t>
            </a:r>
            <a:r>
              <a:rPr lang="en-US" altLang="en-US" sz="2000" dirty="0" smtClean="0">
                <a:latin typeface="Arial" charset="0"/>
              </a:rPr>
              <a:t>(A,V) </a:t>
            </a:r>
            <a:r>
              <a:rPr lang="en-US" altLang="en-US" sz="2000" dirty="0">
                <a:latin typeface="Arial" charset="0"/>
              </a:rPr>
              <a:t>= sum of costs of all edges that touch A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17" y="4495800"/>
            <a:ext cx="5761203" cy="54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943600"/>
            <a:ext cx="7754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Approximate solution for minimizing </a:t>
            </a:r>
            <a:r>
              <a:rPr lang="en-US" dirty="0" err="1" smtClean="0"/>
              <a:t>Ncut</a:t>
            </a:r>
            <a:r>
              <a:rPr lang="en-US" dirty="0" smtClean="0"/>
              <a:t> value: generalized eigenvalue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2080D-BD2E-4D46-9F34-4034488113A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/>
              <a:t>Consequence:</a:t>
            </a:r>
            <a:br>
              <a:rPr lang="en-US" altLang="en-US" sz="4000"/>
            </a:br>
            <a:r>
              <a:rPr lang="en-US" altLang="en-US" sz="4000"/>
              <a:t>Groupings by Invisible Completions</a:t>
            </a:r>
          </a:p>
        </p:txBody>
      </p:sp>
      <p:pic>
        <p:nvPicPr>
          <p:cNvPr id="15364" name="Picture 4" descr="SteveLeharBioSe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4686300" cy="47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38575" y="6613525"/>
            <a:ext cx="5305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/>
              <a:t>* Images from Steve Lehar’s Gestalt papers: http://cns-alumni.bu.edu/pub/slehar/Lehar.html</a:t>
            </a:r>
          </a:p>
        </p:txBody>
      </p:sp>
    </p:spTree>
    <p:extLst>
      <p:ext uri="{BB962C8B-B14F-4D97-AF65-F5344CB8AC3E}">
        <p14:creationId xmlns:p14="http://schemas.microsoft.com/office/powerpoint/2010/main" val="319024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Linear algebra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For simpler problem:  minimize cut(A,B)</a:t>
            </a:r>
          </a:p>
          <a:p>
            <a:r>
              <a:rPr lang="en-US" sz="2600" i="1" dirty="0" smtClean="0"/>
              <a:t>a</a:t>
            </a:r>
            <a:r>
              <a:rPr lang="en-US" sz="2600" i="1" baseline="-25000" dirty="0" smtClean="0"/>
              <a:t>n</a:t>
            </a:r>
            <a:r>
              <a:rPr lang="en-US" sz="2600" dirty="0" smtClean="0"/>
              <a:t> is a vector representing the association of each </a:t>
            </a:r>
            <a:r>
              <a:rPr lang="en-US" sz="2600" dirty="0" err="1" smtClean="0"/>
              <a:t>each</a:t>
            </a:r>
            <a:r>
              <a:rPr lang="en-US" sz="2600" dirty="0" smtClean="0"/>
              <a:t> element to the n</a:t>
            </a:r>
            <a:r>
              <a:rPr lang="en-US" sz="2600" baseline="30000" dirty="0" smtClean="0"/>
              <a:t>th </a:t>
            </a:r>
            <a:r>
              <a:rPr lang="en-US" sz="2600" dirty="0" smtClean="0"/>
              <a:t>cluster; </a:t>
            </a:r>
          </a:p>
          <a:p>
            <a:r>
              <a:rPr lang="en-US" sz="2600" dirty="0" smtClean="0"/>
              <a:t>A association </a:t>
            </a:r>
            <a:r>
              <a:rPr lang="en-US" sz="2600" dirty="0" smtClean="0"/>
              <a:t>matrix</a:t>
            </a:r>
          </a:p>
          <a:p>
            <a:pPr marL="0" indent="0">
              <a:buNone/>
            </a:pPr>
            <a:r>
              <a:rPr lang="en-US" sz="2600" dirty="0" smtClean="0"/>
              <a:t>           </a:t>
            </a:r>
            <a:endParaRPr lang="en-US" sz="2600" dirty="0" smtClean="0"/>
          </a:p>
          <a:p>
            <a:pPr marL="0" indent="0">
              <a:buNone/>
            </a:pPr>
            <a:endParaRPr lang="en-US" sz="4100" dirty="0" smtClean="0"/>
          </a:p>
          <a:p>
            <a:pPr marL="0" indent="0">
              <a:buNone/>
            </a:pPr>
            <a:endParaRPr lang="en-US" sz="41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	</a:t>
            </a:r>
            <a:endParaRPr lang="en-US" sz="1400" baseline="-25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9" y="3925198"/>
            <a:ext cx="5521393" cy="36710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29" y="4513390"/>
            <a:ext cx="2049486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30" y="4513390"/>
            <a:ext cx="2130381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331129" y="6393286"/>
            <a:ext cx="1256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points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24836" y="6393286"/>
            <a:ext cx="296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Points defined by eigenvector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0" y="3152233"/>
            <a:ext cx="5440452" cy="353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81400"/>
            <a:ext cx="2962656" cy="220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68" y="3505668"/>
            <a:ext cx="115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obtain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6800" y="3581400"/>
            <a:ext cx="319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hich we differentiate to obtain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7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minimization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667000" cy="533400"/>
          </a:xfrm>
        </p:spPr>
      </p:pic>
      <p:sp>
        <p:nvSpPr>
          <p:cNvPr id="5" name="TextBox 4"/>
          <p:cNvSpPr txBox="1"/>
          <p:nvPr/>
        </p:nvSpPr>
        <p:spPr>
          <a:xfrm>
            <a:off x="3962400" y="1676400"/>
            <a:ext cx="245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Introduce degree matrix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415016"/>
            <a:ext cx="4076686" cy="785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3396734"/>
            <a:ext cx="531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is vector of elements, whose values are either 1 or -b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267200"/>
            <a:ext cx="4191001" cy="5783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672" y="3897868"/>
            <a:ext cx="217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Obtain real vector as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4672" y="5181600"/>
            <a:ext cx="6592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Smallest eigenvalue is zero, so we obtain second smallest eigenvalue.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Recursive normalized cuts</a:t>
            </a:r>
            <a:br>
              <a:rPr lang="en-US" altLang="en-US" dirty="0" smtClean="0"/>
            </a:br>
            <a:r>
              <a:rPr lang="en-US" altLang="en-US" sz="2200" dirty="0" smtClean="0"/>
              <a:t>(with modified criterion for normalized cut)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Given an image or image sequence, set up a weighted graph: G=(V, E)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3200" dirty="0" smtClean="0"/>
              <a:t>Vertex for each pixel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3200" dirty="0" smtClean="0"/>
              <a:t>Edge weight for nearby pairs of pixels 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endParaRPr lang="en-US" sz="3200" dirty="0" smtClean="0"/>
          </a:p>
          <a:p>
            <a:pPr marL="514350" indent="-514350">
              <a:buFont typeface="Arial" pitchFamily="34" charset="0"/>
              <a:buAutoNum type="arabicPeriod" startAt="2"/>
              <a:defRPr/>
            </a:pPr>
            <a:r>
              <a:rPr lang="en-US" dirty="0" smtClean="0"/>
              <a:t>Solve for eigenvectors with the smallest eigenvalues: (D − </a:t>
            </a:r>
            <a:r>
              <a:rPr lang="en-US" dirty="0" smtClean="0"/>
              <a:t>A)y </a:t>
            </a:r>
            <a:r>
              <a:rPr lang="en-US" dirty="0" smtClean="0"/>
              <a:t>= </a:t>
            </a:r>
            <a:r>
              <a:rPr lang="el-GR" i="1" dirty="0" smtClean="0"/>
              <a:t>λ</a:t>
            </a:r>
            <a:r>
              <a:rPr lang="en-US" i="1" dirty="0" err="1" smtClean="0"/>
              <a:t>Dy</a:t>
            </a:r>
            <a:endParaRPr lang="en-US" i="1" dirty="0" smtClean="0"/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3200" dirty="0" smtClean="0"/>
              <a:t>Use the eigenvector with the second smallest eigenvalue to bipartition the graph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3200" dirty="0" smtClean="0"/>
              <a:t>Note: this is an approximation</a:t>
            </a:r>
          </a:p>
          <a:p>
            <a:pPr marL="514350" indent="-514350">
              <a:buFont typeface="Arial" pitchFamily="34" charset="0"/>
              <a:buNone/>
              <a:defRPr/>
            </a:pPr>
            <a:endParaRPr lang="en-US" dirty="0" smtClean="0"/>
          </a:p>
          <a:p>
            <a:pPr marL="514350" indent="-514350">
              <a:buFont typeface="Arial" pitchFamily="34" charset="0"/>
              <a:buAutoNum type="arabicPeriod" startAt="4"/>
              <a:defRPr/>
            </a:pPr>
            <a:r>
              <a:rPr lang="en-US" dirty="0" smtClean="0"/>
              <a:t>Recursively repartition the segmented parts if necessary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/>
              <a:t>S</a:t>
            </a:r>
            <a:r>
              <a:rPr lang="en-US" dirty="0" smtClean="0"/>
              <a:t>o-called spectral clustering  technique, because it uses the spectrum (eigenvalues) of the similarity matrix of the data to perform dimensionality reduction before clustering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97335" y="6073775"/>
            <a:ext cx="678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i="1" dirty="0">
              <a:latin typeface="Arial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latin typeface="Arial" charset="0"/>
                <a:hlinkClick r:id="rId2"/>
              </a:rPr>
              <a:t>http://www.cs.berkeley.edu/~malik/papers/SM-n</a:t>
            </a:r>
            <a:r>
              <a:rPr lang="en-US" altLang="en-US" sz="1800" b="1" i="1" dirty="0">
                <a:latin typeface="Arial" charset="0"/>
                <a:hlinkClick r:id="rId2"/>
              </a:rPr>
              <a:t>cut</a:t>
            </a:r>
            <a:r>
              <a:rPr lang="en-US" altLang="en-US" sz="1800" i="1" dirty="0">
                <a:latin typeface="Arial" charset="0"/>
                <a:hlinkClick r:id="rId2"/>
              </a:rPr>
              <a:t>.pdf</a:t>
            </a:r>
            <a:endParaRPr lang="en-US" altLang="en-US" sz="1800" i="1" dirty="0">
              <a:latin typeface="Arial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6350000"/>
            <a:ext cx="954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Details:</a:t>
            </a:r>
          </a:p>
        </p:txBody>
      </p:sp>
    </p:spTree>
    <p:extLst>
      <p:ext uri="{BB962C8B-B14F-4D97-AF65-F5344CB8AC3E}">
        <p14:creationId xmlns:p14="http://schemas.microsoft.com/office/powerpoint/2010/main" val="211800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Normalized cuts results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66849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73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Normalized cuts: Pros and con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6553200" cy="5135563"/>
          </a:xfrm>
        </p:spPr>
        <p:txBody>
          <a:bodyPr>
            <a:normAutofit fontScale="92500"/>
          </a:bodyPr>
          <a:lstStyle/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2800" dirty="0" smtClean="0"/>
              <a:t>Pros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Generic framework, can be used with many different features and affinity formulations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Provides regular segments</a:t>
            </a:r>
          </a:p>
          <a:p>
            <a:pPr marL="457200" indent="-457200" eaLnBrk="1" hangingPunct="1">
              <a:buFont typeface="Arial" pitchFamily="34" charset="0"/>
              <a:buChar char="•"/>
              <a:defRPr/>
            </a:pPr>
            <a:r>
              <a:rPr lang="en-US" sz="2800" dirty="0" smtClean="0"/>
              <a:t>Cons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Need to chose number of segments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High storage requirement and time complexity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Bias towards partitioning into equal segments</a:t>
            </a:r>
          </a:p>
          <a:p>
            <a:pPr marL="627063" indent="-455613"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Usage</a:t>
            </a:r>
          </a:p>
          <a:p>
            <a:pPr marL="1027113" lvl="1" indent="-455613" eaLnBrk="1" hangingPunct="1">
              <a:buFont typeface="Arial" pitchFamily="34" charset="0"/>
              <a:buChar char="–"/>
              <a:defRPr/>
            </a:pPr>
            <a:r>
              <a:rPr lang="en-US" sz="2400" dirty="0" smtClean="0"/>
              <a:t>Use for </a:t>
            </a:r>
            <a:r>
              <a:rPr lang="en-US" sz="2400" dirty="0" err="1" smtClean="0"/>
              <a:t>oversegmentation</a:t>
            </a:r>
            <a:r>
              <a:rPr lang="en-US" sz="2400" dirty="0" smtClean="0"/>
              <a:t> when you want regular segments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59300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4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Segmentation as Energy minimization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19600"/>
            <a:ext cx="8229600" cy="170759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39" y="2057400"/>
            <a:ext cx="5362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599" y="990600"/>
            <a:ext cx="7543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Formulate segmentation as labeling problem. Find the labels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p</a:t>
            </a:r>
            <a:r>
              <a:rPr lang="en-US" dirty="0" smtClean="0"/>
              <a:t> of each pixel such that the objective function is minimized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362200" y="5029200"/>
            <a:ext cx="2400299" cy="1066800"/>
          </a:xfrm>
          <a:prstGeom prst="round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638800" y="5029200"/>
            <a:ext cx="3200400" cy="1066800"/>
          </a:xfrm>
          <a:prstGeom prst="roundRect">
            <a:avLst/>
          </a:prstGeom>
          <a:solidFill>
            <a:schemeClr val="accent2">
              <a:lumMod val="75000"/>
              <a:alpha val="14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90899" y="6096000"/>
            <a:ext cx="1257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term</a:t>
            </a:r>
          </a:p>
          <a:p>
            <a:r>
              <a:rPr lang="en-US" dirty="0" smtClean="0"/>
              <a:t>Unary term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6193764"/>
            <a:ext cx="1841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Smoothness term</a:t>
            </a:r>
          </a:p>
          <a:p>
            <a:r>
              <a:rPr lang="en-US" dirty="0" smtClean="0"/>
              <a:t>Binary term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1456" y="1583883"/>
            <a:ext cx="794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labeling problems (stereo, </a:t>
            </a:r>
            <a:r>
              <a:rPr lang="en-US" dirty="0" err="1" smtClean="0"/>
              <a:t>denoising</a:t>
            </a:r>
            <a:r>
              <a:rPr lang="en-US" dirty="0" smtClean="0"/>
              <a:t>, foreground-background segmentation)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47" y="457200"/>
            <a:ext cx="8229600" cy="1143000"/>
          </a:xfrm>
        </p:spPr>
        <p:txBody>
          <a:bodyPr/>
          <a:lstStyle/>
          <a:p>
            <a:r>
              <a:rPr lang="en-US" dirty="0" smtClean="0"/>
              <a:t>Markov Random </a:t>
            </a:r>
            <a:r>
              <a:rPr lang="en-US" dirty="0"/>
              <a:t>F</a:t>
            </a:r>
            <a:r>
              <a:rPr lang="en-US" dirty="0" smtClean="0"/>
              <a:t>ield formulation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171779" cy="53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2373868"/>
            <a:ext cx="457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estimation: Taking the negative logarithm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457200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idea: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8" y="3032166"/>
            <a:ext cx="6144687" cy="320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3810000"/>
            <a:ext cx="3439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can be thought of as energy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6" y="4419600"/>
            <a:ext cx="5341675" cy="457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8932" y="4931620"/>
            <a:ext cx="112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Data term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712787" y="4931620"/>
            <a:ext cx="3619310" cy="70718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5286" y="5330478"/>
            <a:ext cx="8648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MRFs  p(f) is a Gibbs distribution and (according </a:t>
            </a:r>
            <a:r>
              <a:rPr lang="en-US" dirty="0"/>
              <a:t>to the </a:t>
            </a:r>
            <a:r>
              <a:rPr lang="en-US" dirty="0" err="1"/>
              <a:t>Hammersley</a:t>
            </a:r>
            <a:r>
              <a:rPr lang="en-US" dirty="0"/>
              <a:t>–Clifford </a:t>
            </a:r>
            <a:r>
              <a:rPr lang="en-US" dirty="0" smtClean="0"/>
              <a:t>theorem: </a:t>
            </a:r>
          </a:p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5" y="6138453"/>
            <a:ext cx="2905554" cy="5213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49669" y="6177152"/>
            <a:ext cx="2579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sum over the cliques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657139"/>
            <a:ext cx="2752344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Markov Random Fields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990600"/>
          </a:xfrm>
        </p:spPr>
        <p:txBody>
          <a:bodyPr/>
          <a:lstStyle/>
          <a:p>
            <a:r>
              <a:rPr lang="en-US" altLang="en-US" smtClean="0"/>
              <a:t>Example: “label smoothing” grid</a:t>
            </a:r>
          </a:p>
        </p:txBody>
      </p:sp>
      <p:sp>
        <p:nvSpPr>
          <p:cNvPr id="47" name="Oval 46"/>
          <p:cNvSpPr/>
          <p:nvPr/>
        </p:nvSpPr>
        <p:spPr>
          <a:xfrm>
            <a:off x="1411288" y="20574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2782888" y="20574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1411288" y="3276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0" name="Straight Connector 49"/>
          <p:cNvCxnSpPr>
            <a:stCxn id="47" idx="6"/>
            <a:endCxn id="48" idx="2"/>
          </p:cNvCxnSpPr>
          <p:nvPr/>
        </p:nvCxnSpPr>
        <p:spPr>
          <a:xfrm>
            <a:off x="2173288" y="24384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7" idx="4"/>
            <a:endCxn id="49" idx="0"/>
          </p:cNvCxnSpPr>
          <p:nvPr/>
        </p:nvCxnSpPr>
        <p:spPr>
          <a:xfrm rot="5400000">
            <a:off x="1563688" y="30480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2782888" y="32766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3" name="Straight Connector 52"/>
          <p:cNvCxnSpPr/>
          <p:nvPr/>
        </p:nvCxnSpPr>
        <p:spPr>
          <a:xfrm rot="5400000">
            <a:off x="2935288" y="3048000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173288" y="37338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4189413" y="21097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5561013" y="21097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4189413" y="33289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58" name="Straight Connector 57"/>
          <p:cNvCxnSpPr>
            <a:stCxn id="55" idx="6"/>
            <a:endCxn id="56" idx="2"/>
          </p:cNvCxnSpPr>
          <p:nvPr/>
        </p:nvCxnSpPr>
        <p:spPr>
          <a:xfrm>
            <a:off x="4951413" y="24907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5" idx="4"/>
            <a:endCxn id="57" idx="0"/>
          </p:cNvCxnSpPr>
          <p:nvPr/>
        </p:nvCxnSpPr>
        <p:spPr>
          <a:xfrm rot="5400000">
            <a:off x="4342607" y="3101181"/>
            <a:ext cx="457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561013" y="33289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1" name="Straight Connector 60"/>
          <p:cNvCxnSpPr>
            <a:stCxn id="56" idx="4"/>
            <a:endCxn id="60" idx="0"/>
          </p:cNvCxnSpPr>
          <p:nvPr/>
        </p:nvCxnSpPr>
        <p:spPr>
          <a:xfrm rot="5400000">
            <a:off x="5714207" y="3101181"/>
            <a:ext cx="457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51413" y="3786188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1411288" y="45196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4" name="Straight Connector 63"/>
          <p:cNvCxnSpPr>
            <a:endCxn id="63" idx="0"/>
          </p:cNvCxnSpPr>
          <p:nvPr/>
        </p:nvCxnSpPr>
        <p:spPr>
          <a:xfrm rot="5400000">
            <a:off x="1563688" y="42894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2782888" y="4519613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 rot="5400000">
            <a:off x="2935288" y="4289425"/>
            <a:ext cx="4572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173288" y="49768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189413" y="45720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9" name="Straight Connector 68"/>
          <p:cNvCxnSpPr>
            <a:endCxn id="68" idx="0"/>
          </p:cNvCxnSpPr>
          <p:nvPr/>
        </p:nvCxnSpPr>
        <p:spPr>
          <a:xfrm rot="5400000">
            <a:off x="4342607" y="4344194"/>
            <a:ext cx="457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5561013" y="45720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1" name="Straight Connector 70"/>
          <p:cNvCxnSpPr>
            <a:endCxn id="70" idx="0"/>
          </p:cNvCxnSpPr>
          <p:nvPr/>
        </p:nvCxnSpPr>
        <p:spPr>
          <a:xfrm rot="5400000">
            <a:off x="5714207" y="4344194"/>
            <a:ext cx="4572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951413" y="50292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3562350" y="24384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562350" y="3733800"/>
            <a:ext cx="609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3562350" y="4976813"/>
            <a:ext cx="609600" cy="15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9" name="TextBox 43"/>
          <p:cNvSpPr txBox="1">
            <a:spLocks noChangeArrowheads="1"/>
          </p:cNvSpPr>
          <p:nvPr/>
        </p:nvSpPr>
        <p:spPr bwMode="auto">
          <a:xfrm>
            <a:off x="6516688" y="9144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Unary potential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rot="5400000">
            <a:off x="6326188" y="20955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1" name="TextBox 46"/>
          <p:cNvSpPr txBox="1">
            <a:spLocks noChangeArrowheads="1"/>
          </p:cNvSpPr>
          <p:nvPr/>
        </p:nvSpPr>
        <p:spPr bwMode="auto">
          <a:xfrm>
            <a:off x="6862762" y="3102016"/>
            <a:ext cx="1108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    0    1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0  0    K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1  K    0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H="1" flipV="1">
            <a:off x="6364288" y="3962400"/>
            <a:ext cx="304800" cy="197922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050088" y="3352800"/>
            <a:ext cx="83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5400000">
            <a:off x="6684169" y="3620294"/>
            <a:ext cx="83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95" name="TextBox 54"/>
          <p:cNvSpPr txBox="1">
            <a:spLocks noChangeArrowheads="1"/>
          </p:cNvSpPr>
          <p:nvPr/>
        </p:nvSpPr>
        <p:spPr bwMode="auto">
          <a:xfrm>
            <a:off x="6973888" y="2667000"/>
            <a:ext cx="2017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Pairwise Potential</a:t>
            </a:r>
          </a:p>
        </p:txBody>
      </p:sp>
      <p:sp>
        <p:nvSpPr>
          <p:cNvPr id="19496" name="TextBox 82"/>
          <p:cNvSpPr txBox="1">
            <a:spLocks noChangeArrowheads="1"/>
          </p:cNvSpPr>
          <p:nvPr/>
        </p:nvSpPr>
        <p:spPr bwMode="auto">
          <a:xfrm>
            <a:off x="6669088" y="1371600"/>
            <a:ext cx="23278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0: -</a:t>
            </a:r>
            <a:r>
              <a:rPr lang="en-US" altLang="en-US" sz="1800" dirty="0" err="1" smtClean="0">
                <a:latin typeface="Arial" charset="0"/>
              </a:rPr>
              <a:t>logP</a:t>
            </a:r>
            <a:r>
              <a:rPr lang="en-US" altLang="en-US" sz="1800" dirty="0" smtClean="0">
                <a:latin typeface="Arial" charset="0"/>
              </a:rPr>
              <a:t>(f</a:t>
            </a:r>
            <a:r>
              <a:rPr lang="en-US" altLang="en-US" sz="1800" baseline="-25000" dirty="0" smtClean="0">
                <a:latin typeface="Arial" charset="0"/>
              </a:rPr>
              <a:t>i</a:t>
            </a:r>
            <a:r>
              <a:rPr lang="en-US" altLang="en-US" sz="1800" dirty="0" smtClean="0">
                <a:latin typeface="Arial" charset="0"/>
              </a:rPr>
              <a:t> </a:t>
            </a:r>
            <a:r>
              <a:rPr lang="en-US" altLang="en-US" sz="1800" dirty="0">
                <a:latin typeface="Arial" charset="0"/>
              </a:rPr>
              <a:t>= 0 ; data)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charset="0"/>
              </a:rPr>
              <a:t>1: -</a:t>
            </a:r>
            <a:r>
              <a:rPr lang="en-US" altLang="en-US" sz="1800" dirty="0" err="1" smtClean="0">
                <a:latin typeface="Arial" charset="0"/>
              </a:rPr>
              <a:t>logP</a:t>
            </a:r>
            <a:r>
              <a:rPr lang="en-US" altLang="en-US" sz="1800" dirty="0" smtClean="0">
                <a:latin typeface="Arial" charset="0"/>
              </a:rPr>
              <a:t>(f</a:t>
            </a:r>
            <a:r>
              <a:rPr lang="en-US" altLang="en-US" sz="1800" baseline="-25000" dirty="0" smtClean="0">
                <a:latin typeface="Arial" charset="0"/>
              </a:rPr>
              <a:t>i</a:t>
            </a:r>
            <a:r>
              <a:rPr lang="en-US" altLang="en-US" sz="1800" dirty="0" smtClean="0">
                <a:latin typeface="Arial" charset="0"/>
              </a:rPr>
              <a:t> </a:t>
            </a:r>
            <a:r>
              <a:rPr lang="en-US" altLang="en-US" sz="1800" dirty="0">
                <a:latin typeface="Arial" charset="0"/>
              </a:rPr>
              <a:t>= 1 ; data) 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65" y="5748274"/>
            <a:ext cx="4555545" cy="5763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0488" y="2253734"/>
            <a:ext cx="2052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Node </a:t>
            </a:r>
            <a:r>
              <a:rPr lang="en-US" altLang="en-US" dirty="0" smtClean="0">
                <a:solidFill>
                  <a:srgbClr val="0070C0"/>
                </a:solidFill>
                <a:latin typeface="Arial" charset="0"/>
              </a:rPr>
              <a:t>f</a:t>
            </a:r>
            <a:r>
              <a:rPr lang="en-US" altLang="en-US" baseline="-25000" dirty="0" smtClean="0">
                <a:solidFill>
                  <a:srgbClr val="0070C0"/>
                </a:solidFill>
                <a:latin typeface="Arial" charset="0"/>
              </a:rPr>
              <a:t>i</a:t>
            </a: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: pixel label</a:t>
            </a:r>
          </a:p>
        </p:txBody>
      </p:sp>
      <p:sp>
        <p:nvSpPr>
          <p:cNvPr id="4" name="Rectangle 3"/>
          <p:cNvSpPr/>
          <p:nvPr/>
        </p:nvSpPr>
        <p:spPr>
          <a:xfrm>
            <a:off x="6364288" y="4160321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Edge: </a:t>
            </a:r>
            <a:r>
              <a:rPr lang="en-US" altLang="en-US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constraint on 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pairs</a:t>
            </a:r>
          </a:p>
        </p:txBody>
      </p:sp>
    </p:spTree>
    <p:extLst>
      <p:ext uri="{BB962C8B-B14F-4D97-AF65-F5344CB8AC3E}">
        <p14:creationId xmlns:p14="http://schemas.microsoft.com/office/powerpoint/2010/main" val="262657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Graph Cuts for Segmentation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• Seek division of image into </a:t>
            </a:r>
            <a:r>
              <a:rPr lang="en-US" i="1" dirty="0"/>
              <a:t>foreground </a:t>
            </a:r>
            <a:r>
              <a:rPr lang="en-US" dirty="0"/>
              <a:t>and</a:t>
            </a:r>
          </a:p>
          <a:p>
            <a:pPr marL="0" indent="0">
              <a:buNone/>
            </a:pPr>
            <a:r>
              <a:rPr lang="en-US" i="1" dirty="0"/>
              <a:t>background.</a:t>
            </a:r>
          </a:p>
          <a:p>
            <a:pPr marL="0" indent="0">
              <a:buNone/>
            </a:pPr>
            <a:r>
              <a:rPr lang="en-US" dirty="0"/>
              <a:t>• Turn image into graph, each pixel connected to</a:t>
            </a:r>
          </a:p>
          <a:p>
            <a:pPr marL="0" indent="0">
              <a:buNone/>
            </a:pPr>
            <a:r>
              <a:rPr lang="en-US" dirty="0" smtClean="0"/>
              <a:t>neighbors </a:t>
            </a:r>
            <a:r>
              <a:rPr lang="en-US" dirty="0"/>
              <a:t>and special </a:t>
            </a:r>
            <a:r>
              <a:rPr lang="en-US" i="1" dirty="0"/>
              <a:t>source</a:t>
            </a:r>
            <a:r>
              <a:rPr lang="en-US" dirty="0"/>
              <a:t> (</a:t>
            </a:r>
            <a:r>
              <a:rPr lang="en-US" dirty="0" smtClean="0"/>
              <a:t>foreground nodes )     and </a:t>
            </a:r>
            <a:r>
              <a:rPr lang="en-US" i="1" dirty="0" smtClean="0"/>
              <a:t>sink </a:t>
            </a:r>
            <a:r>
              <a:rPr lang="en-US" dirty="0" smtClean="0"/>
              <a:t>(background </a:t>
            </a:r>
            <a:r>
              <a:rPr lang="en-US" dirty="0"/>
              <a:t>nodes).</a:t>
            </a:r>
          </a:p>
          <a:p>
            <a:pPr marL="0" indent="0">
              <a:buNone/>
            </a:pPr>
            <a:r>
              <a:rPr lang="en-US" dirty="0"/>
              <a:t>• A </a:t>
            </a:r>
            <a:r>
              <a:rPr lang="en-US" i="1" dirty="0"/>
              <a:t>cut </a:t>
            </a:r>
            <a:r>
              <a:rPr lang="en-US" dirty="0"/>
              <a:t>of the graph divides it into foreground and</a:t>
            </a:r>
          </a:p>
          <a:p>
            <a:pPr marL="0" indent="0">
              <a:buNone/>
            </a:pPr>
            <a:r>
              <a:rPr lang="en-US" dirty="0"/>
              <a:t>background.</a:t>
            </a:r>
          </a:p>
          <a:p>
            <a:pPr marL="0" indent="0">
              <a:buNone/>
            </a:pPr>
            <a:r>
              <a:rPr lang="en-US" dirty="0"/>
              <a:t>• Edge weights determine:</a:t>
            </a:r>
          </a:p>
          <a:p>
            <a:pPr marL="0" indent="0">
              <a:buNone/>
            </a:pPr>
            <a:r>
              <a:rPr lang="en-US" dirty="0"/>
              <a:t>– Is a pixel likely to be foreground or background?</a:t>
            </a:r>
          </a:p>
          <a:p>
            <a:pPr marL="0" indent="0">
              <a:buNone/>
            </a:pPr>
            <a:r>
              <a:rPr lang="en-US" dirty="0"/>
              <a:t>– Is a pixel likely to have same label as neighbors?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6" name="Straight Connector 135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2971800" y="3733800"/>
            <a:ext cx="21336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16200000" flipH="1">
            <a:off x="3962400" y="4114800"/>
            <a:ext cx="12954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rot="16200000" flipH="1">
            <a:off x="4076700" y="4229100"/>
            <a:ext cx="1676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MRFs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44" idx="4"/>
          </p:cNvCxnSpPr>
          <p:nvPr/>
        </p:nvCxnSpPr>
        <p:spPr>
          <a:xfrm rot="16200000" flipH="1">
            <a:off x="5105400" y="2057400"/>
            <a:ext cx="15240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6200000" flipH="1">
            <a:off x="4762500" y="2400300"/>
            <a:ext cx="23622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44" idx="4"/>
          </p:cNvCxnSpPr>
          <p:nvPr/>
        </p:nvCxnSpPr>
        <p:spPr>
          <a:xfrm rot="16200000" flipH="1">
            <a:off x="5638800" y="1524000"/>
            <a:ext cx="1676400" cy="2438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44" idx="4"/>
          </p:cNvCxnSpPr>
          <p:nvPr/>
        </p:nvCxnSpPr>
        <p:spPr>
          <a:xfrm rot="16200000" flipH="1">
            <a:off x="4229100" y="2933700"/>
            <a:ext cx="2209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44" idx="4"/>
          </p:cNvCxnSpPr>
          <p:nvPr/>
        </p:nvCxnSpPr>
        <p:spPr>
          <a:xfrm rot="16200000" flipH="1">
            <a:off x="4648200" y="2514600"/>
            <a:ext cx="1828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44" idx="4"/>
          </p:cNvCxnSpPr>
          <p:nvPr/>
        </p:nvCxnSpPr>
        <p:spPr>
          <a:xfrm rot="16200000" flipH="1">
            <a:off x="5181600" y="1981200"/>
            <a:ext cx="2057400" cy="1905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7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 (Label 0)</a:t>
            </a:r>
          </a:p>
        </p:txBody>
      </p:sp>
      <p:sp>
        <p:nvSpPr>
          <p:cNvPr id="20508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Sink (Label 1)</a:t>
            </a:r>
          </a:p>
        </p:txBody>
      </p:sp>
      <p:sp>
        <p:nvSpPr>
          <p:cNvPr id="20509" name="TextBox 127"/>
          <p:cNvSpPr txBox="1">
            <a:spLocks noChangeArrowheads="1"/>
          </p:cNvSpPr>
          <p:nvPr/>
        </p:nvSpPr>
        <p:spPr bwMode="auto">
          <a:xfrm>
            <a:off x="5867400" y="1734234"/>
            <a:ext cx="2871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Edge weights: Cost to assign to 0</a:t>
            </a:r>
            <a:endParaRPr lang="en-US" altLang="en-US" sz="1800" dirty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20510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Cost to assign to 1</a:t>
            </a:r>
          </a:p>
        </p:txBody>
      </p:sp>
      <p:sp>
        <p:nvSpPr>
          <p:cNvPr id="20511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Cost to split nodes</a:t>
            </a:r>
          </a:p>
        </p:txBody>
      </p:sp>
      <p:cxnSp>
        <p:nvCxnSpPr>
          <p:cNvPr id="132" name="Straight Arrow Connector 131"/>
          <p:cNvCxnSpPr>
            <a:stCxn id="20511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Freeform 132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" name="Straight Arrow Connector 3"/>
          <p:cNvCxnSpPr>
            <a:stCxn id="20509" idx="1"/>
          </p:cNvCxnSpPr>
          <p:nvPr/>
        </p:nvCxnSpPr>
        <p:spPr>
          <a:xfrm flipH="1">
            <a:off x="5715000" y="2057400"/>
            <a:ext cx="152400" cy="523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0510" idx="0"/>
          </p:cNvCxnSpPr>
          <p:nvPr/>
        </p:nvCxnSpPr>
        <p:spPr>
          <a:xfrm flipV="1">
            <a:off x="3333750" y="4686300"/>
            <a:ext cx="781050" cy="1905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81050" y="5791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 and Sink connect to all </a:t>
            </a: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33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63500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447800" y="1676400"/>
            <a:ext cx="375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dirty="0">
                <a:latin typeface="Times" pitchFamily="18" charset="0"/>
              </a:rPr>
              <a:t>Why do these tokens belong together?</a:t>
            </a:r>
            <a:r>
              <a:rPr lang="en-US" altLang="en-US" sz="2400" dirty="0">
                <a:latin typeface="Times" pitchFamily="18" charset="0"/>
              </a:rPr>
              <a:t> 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777081"/>
            <a:ext cx="853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/>
              <a:t>Here, the 3D nature of grouping is apparent: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676400" y="4419600"/>
            <a:ext cx="615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Corners and creases in 3D, length is interpreted differently:</a:t>
            </a:r>
          </a:p>
        </p:txBody>
      </p:sp>
    </p:spTree>
    <p:extLst>
      <p:ext uri="{BB962C8B-B14F-4D97-AF65-F5344CB8AC3E}">
        <p14:creationId xmlns:p14="http://schemas.microsoft.com/office/powerpoint/2010/main" val="20160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/>
          <p:cNvSpPr/>
          <p:nvPr/>
        </p:nvSpPr>
        <p:spPr>
          <a:xfrm>
            <a:off x="4648200" y="5029200"/>
            <a:ext cx="914400" cy="457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rot="5400000">
            <a:off x="4953000" y="3733800"/>
            <a:ext cx="167640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 flipV="1">
            <a:off x="5086350" y="3657600"/>
            <a:ext cx="2381250" cy="16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5400000">
            <a:off x="4686300" y="4533900"/>
            <a:ext cx="11430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0800000" flipV="1">
            <a:off x="5105400" y="4343400"/>
            <a:ext cx="1524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rot="5400000">
            <a:off x="4762500" y="4152900"/>
            <a:ext cx="14478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Solving MRFs with graph cuts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2860675" y="2057400"/>
            <a:ext cx="4911725" cy="3276600"/>
            <a:chOff x="1411287" y="2057400"/>
            <a:chExt cx="4911725" cy="3276600"/>
          </a:xfrm>
          <a:scene3d>
            <a:camera prst="isometricOffAxis2Top"/>
            <a:lightRig rig="threePt" dir="t"/>
          </a:scene3d>
        </p:grpSpPr>
        <p:sp>
          <p:nvSpPr>
            <p:cNvPr id="47" name="Oval 46"/>
            <p:cNvSpPr/>
            <p:nvPr/>
          </p:nvSpPr>
          <p:spPr>
            <a:xfrm>
              <a:off x="14112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>
              <a:off x="2782887" y="20574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14112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" name="Straight Connector 49"/>
            <p:cNvCxnSpPr>
              <a:stCxn id="47" idx="6"/>
              <a:endCxn id="48" idx="2"/>
            </p:cNvCxnSpPr>
            <p:nvPr/>
          </p:nvCxnSpPr>
          <p:spPr>
            <a:xfrm>
              <a:off x="2173287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7" idx="4"/>
              <a:endCxn id="49" idx="0"/>
            </p:cNvCxnSpPr>
            <p:nvPr/>
          </p:nvCxnSpPr>
          <p:spPr>
            <a:xfrm rot="5400000">
              <a:off x="15636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782887" y="32766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5400000">
              <a:off x="2935288" y="3048000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173287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41894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561012" y="21097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41894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" name="Straight Connector 57"/>
            <p:cNvCxnSpPr>
              <a:stCxn id="55" idx="6"/>
              <a:endCxn id="56" idx="2"/>
            </p:cNvCxnSpPr>
            <p:nvPr/>
          </p:nvCxnSpPr>
          <p:spPr>
            <a:xfrm>
              <a:off x="4951412" y="24907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4"/>
              <a:endCxn id="57" idx="0"/>
            </p:cNvCxnSpPr>
            <p:nvPr/>
          </p:nvCxnSpPr>
          <p:spPr>
            <a:xfrm rot="5400000">
              <a:off x="43426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5561012" y="3328988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" name="Straight Connector 60"/>
            <p:cNvCxnSpPr>
              <a:stCxn id="56" idx="4"/>
              <a:endCxn id="60" idx="0"/>
            </p:cNvCxnSpPr>
            <p:nvPr/>
          </p:nvCxnSpPr>
          <p:spPr>
            <a:xfrm rot="5400000">
              <a:off x="5714206" y="3101181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1412" y="3786188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/>
            <p:cNvSpPr/>
            <p:nvPr/>
          </p:nvSpPr>
          <p:spPr>
            <a:xfrm>
              <a:off x="14112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" name="Straight Connector 63"/>
            <p:cNvCxnSpPr>
              <a:endCxn id="63" idx="0"/>
            </p:cNvCxnSpPr>
            <p:nvPr/>
          </p:nvCxnSpPr>
          <p:spPr>
            <a:xfrm rot="5400000">
              <a:off x="15636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2782887" y="4519613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 rot="5400000">
              <a:off x="2935288" y="4289425"/>
              <a:ext cx="457200" cy="31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173287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41894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9" name="Straight Connector 68"/>
            <p:cNvCxnSpPr>
              <a:endCxn id="68" idx="0"/>
            </p:cNvCxnSpPr>
            <p:nvPr/>
          </p:nvCxnSpPr>
          <p:spPr>
            <a:xfrm rot="5400000">
              <a:off x="43426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/>
            <p:cNvSpPr/>
            <p:nvPr/>
          </p:nvSpPr>
          <p:spPr>
            <a:xfrm>
              <a:off x="5561012" y="4572000"/>
              <a:ext cx="7620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1" name="Straight Connector 70"/>
            <p:cNvCxnSpPr>
              <a:endCxn id="70" idx="0"/>
            </p:cNvCxnSpPr>
            <p:nvPr/>
          </p:nvCxnSpPr>
          <p:spPr>
            <a:xfrm rot="5400000">
              <a:off x="5714206" y="434419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4951412" y="50292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62350" y="24384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562350" y="3733800"/>
              <a:ext cx="6096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562350" y="4976813"/>
              <a:ext cx="609600" cy="158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4800600" y="1447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5" name="Straight Connector 84"/>
          <p:cNvCxnSpPr>
            <a:stCxn id="44" idx="4"/>
          </p:cNvCxnSpPr>
          <p:nvPr/>
        </p:nvCxnSpPr>
        <p:spPr>
          <a:xfrm rot="5400000">
            <a:off x="4038600" y="1828800"/>
            <a:ext cx="11430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44" idx="4"/>
          </p:cNvCxnSpPr>
          <p:nvPr/>
        </p:nvCxnSpPr>
        <p:spPr>
          <a:xfrm rot="5400000">
            <a:off x="4572000" y="2514600"/>
            <a:ext cx="1295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44" idx="4"/>
          </p:cNvCxnSpPr>
          <p:nvPr/>
        </p:nvCxnSpPr>
        <p:spPr>
          <a:xfrm rot="5400000">
            <a:off x="3162300" y="1638300"/>
            <a:ext cx="1828800" cy="236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44" idx="4"/>
          </p:cNvCxnSpPr>
          <p:nvPr/>
        </p:nvCxnSpPr>
        <p:spPr>
          <a:xfrm rot="5400000">
            <a:off x="3695700" y="2324100"/>
            <a:ext cx="1981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44" idx="4"/>
          </p:cNvCxnSpPr>
          <p:nvPr/>
        </p:nvCxnSpPr>
        <p:spPr>
          <a:xfrm rot="5400000">
            <a:off x="4152900" y="2476500"/>
            <a:ext cx="167640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44" idx="4"/>
          </p:cNvCxnSpPr>
          <p:nvPr/>
        </p:nvCxnSpPr>
        <p:spPr>
          <a:xfrm rot="5400000">
            <a:off x="3581400" y="1752600"/>
            <a:ext cx="15240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22" name="TextBox 125"/>
          <p:cNvSpPr txBox="1">
            <a:spLocks noChangeArrowheads="1"/>
          </p:cNvSpPr>
          <p:nvPr/>
        </p:nvSpPr>
        <p:spPr bwMode="auto">
          <a:xfrm>
            <a:off x="6019800" y="12192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Source (Label 0)</a:t>
            </a:r>
          </a:p>
        </p:txBody>
      </p:sp>
      <p:sp>
        <p:nvSpPr>
          <p:cNvPr id="21523" name="TextBox 126"/>
          <p:cNvSpPr txBox="1">
            <a:spLocks noChangeArrowheads="1"/>
          </p:cNvSpPr>
          <p:nvPr/>
        </p:nvSpPr>
        <p:spPr bwMode="auto">
          <a:xfrm>
            <a:off x="5867400" y="5257800"/>
            <a:ext cx="160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Sink (Label 1)</a:t>
            </a:r>
          </a:p>
        </p:txBody>
      </p:sp>
      <p:sp>
        <p:nvSpPr>
          <p:cNvPr id="21524" name="TextBox 127"/>
          <p:cNvSpPr txBox="1">
            <a:spLocks noChangeArrowheads="1"/>
          </p:cNvSpPr>
          <p:nvPr/>
        </p:nvSpPr>
        <p:spPr bwMode="auto">
          <a:xfrm>
            <a:off x="6400800" y="22860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Cost to assign to 0</a:t>
            </a:r>
          </a:p>
        </p:txBody>
      </p:sp>
      <p:sp>
        <p:nvSpPr>
          <p:cNvPr id="21525" name="TextBox 128"/>
          <p:cNvSpPr txBox="1">
            <a:spLocks noChangeArrowheads="1"/>
          </p:cNvSpPr>
          <p:nvPr/>
        </p:nvSpPr>
        <p:spPr bwMode="auto">
          <a:xfrm>
            <a:off x="2286000" y="4876800"/>
            <a:ext cx="209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Cost to assign to 1</a:t>
            </a:r>
          </a:p>
        </p:txBody>
      </p:sp>
      <p:sp>
        <p:nvSpPr>
          <p:cNvPr id="21526" name="TextBox 129"/>
          <p:cNvSpPr txBox="1">
            <a:spLocks noChangeArrowheads="1"/>
          </p:cNvSpPr>
          <p:nvPr/>
        </p:nvSpPr>
        <p:spPr bwMode="auto">
          <a:xfrm>
            <a:off x="304800" y="403860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Cost to split nodes</a:t>
            </a:r>
          </a:p>
        </p:txBody>
      </p:sp>
      <p:cxnSp>
        <p:nvCxnSpPr>
          <p:cNvPr id="132" name="Straight Arrow Connector 131"/>
          <p:cNvCxnSpPr>
            <a:stCxn id="21526" idx="3"/>
          </p:cNvCxnSpPr>
          <p:nvPr/>
        </p:nvCxnSpPr>
        <p:spPr>
          <a:xfrm flipV="1">
            <a:off x="2387600" y="3886200"/>
            <a:ext cx="1193800" cy="336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5638800" y="3048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05400" y="3505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572000" y="38862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3067050" y="2057400"/>
            <a:ext cx="3867150" cy="2476500"/>
          </a:xfrm>
          <a:custGeom>
            <a:avLst/>
            <a:gdLst>
              <a:gd name="connsiteX0" fmla="*/ 2076450 w 2076450"/>
              <a:gd name="connsiteY0" fmla="*/ 0 h 2171700"/>
              <a:gd name="connsiteX1" fmla="*/ 1905000 w 2076450"/>
              <a:gd name="connsiteY1" fmla="*/ 38100 h 2171700"/>
              <a:gd name="connsiteX2" fmla="*/ 1790700 w 2076450"/>
              <a:gd name="connsiteY2" fmla="*/ 95250 h 2171700"/>
              <a:gd name="connsiteX3" fmla="*/ 1676400 w 2076450"/>
              <a:gd name="connsiteY3" fmla="*/ 209550 h 2171700"/>
              <a:gd name="connsiteX4" fmla="*/ 1638300 w 2076450"/>
              <a:gd name="connsiteY4" fmla="*/ 266700 h 2171700"/>
              <a:gd name="connsiteX5" fmla="*/ 1543050 w 2076450"/>
              <a:gd name="connsiteY5" fmla="*/ 381000 h 2171700"/>
              <a:gd name="connsiteX6" fmla="*/ 1504950 w 2076450"/>
              <a:gd name="connsiteY6" fmla="*/ 514350 h 2171700"/>
              <a:gd name="connsiteX7" fmla="*/ 1428750 w 2076450"/>
              <a:gd name="connsiteY7" fmla="*/ 628650 h 2171700"/>
              <a:gd name="connsiteX8" fmla="*/ 1352550 w 2076450"/>
              <a:gd name="connsiteY8" fmla="*/ 723900 h 2171700"/>
              <a:gd name="connsiteX9" fmla="*/ 1276350 w 2076450"/>
              <a:gd name="connsiteY9" fmla="*/ 838200 h 2171700"/>
              <a:gd name="connsiteX10" fmla="*/ 1162050 w 2076450"/>
              <a:gd name="connsiteY10" fmla="*/ 952500 h 2171700"/>
              <a:gd name="connsiteX11" fmla="*/ 1104900 w 2076450"/>
              <a:gd name="connsiteY11" fmla="*/ 1009650 h 2171700"/>
              <a:gd name="connsiteX12" fmla="*/ 1047750 w 2076450"/>
              <a:gd name="connsiteY12" fmla="*/ 1085850 h 2171700"/>
              <a:gd name="connsiteX13" fmla="*/ 971550 w 2076450"/>
              <a:gd name="connsiteY13" fmla="*/ 1200150 h 2171700"/>
              <a:gd name="connsiteX14" fmla="*/ 933450 w 2076450"/>
              <a:gd name="connsiteY14" fmla="*/ 1257300 h 2171700"/>
              <a:gd name="connsiteX15" fmla="*/ 876300 w 2076450"/>
              <a:gd name="connsiteY15" fmla="*/ 1295400 h 2171700"/>
              <a:gd name="connsiteX16" fmla="*/ 819150 w 2076450"/>
              <a:gd name="connsiteY16" fmla="*/ 1352550 h 2171700"/>
              <a:gd name="connsiteX17" fmla="*/ 762000 w 2076450"/>
              <a:gd name="connsiteY17" fmla="*/ 1371600 h 2171700"/>
              <a:gd name="connsiteX18" fmla="*/ 647700 w 2076450"/>
              <a:gd name="connsiteY18" fmla="*/ 1447800 h 2171700"/>
              <a:gd name="connsiteX19" fmla="*/ 590550 w 2076450"/>
              <a:gd name="connsiteY19" fmla="*/ 1485900 h 2171700"/>
              <a:gd name="connsiteX20" fmla="*/ 476250 w 2076450"/>
              <a:gd name="connsiteY20" fmla="*/ 1543050 h 2171700"/>
              <a:gd name="connsiteX21" fmla="*/ 419100 w 2076450"/>
              <a:gd name="connsiteY21" fmla="*/ 1562100 h 2171700"/>
              <a:gd name="connsiteX22" fmla="*/ 361950 w 2076450"/>
              <a:gd name="connsiteY22" fmla="*/ 1600200 h 2171700"/>
              <a:gd name="connsiteX23" fmla="*/ 247650 w 2076450"/>
              <a:gd name="connsiteY23" fmla="*/ 1638300 h 2171700"/>
              <a:gd name="connsiteX24" fmla="*/ 114300 w 2076450"/>
              <a:gd name="connsiteY24" fmla="*/ 1695450 h 2171700"/>
              <a:gd name="connsiteX25" fmla="*/ 57150 w 2076450"/>
              <a:gd name="connsiteY25" fmla="*/ 1733550 h 2171700"/>
              <a:gd name="connsiteX26" fmla="*/ 0 w 2076450"/>
              <a:gd name="connsiteY26" fmla="*/ 1847850 h 2171700"/>
              <a:gd name="connsiteX27" fmla="*/ 19050 w 2076450"/>
              <a:gd name="connsiteY27" fmla="*/ 2000250 h 2171700"/>
              <a:gd name="connsiteX28" fmla="*/ 38100 w 2076450"/>
              <a:gd name="connsiteY28" fmla="*/ 2095500 h 2171700"/>
              <a:gd name="connsiteX29" fmla="*/ 95250 w 2076450"/>
              <a:gd name="connsiteY29" fmla="*/ 2114550 h 2171700"/>
              <a:gd name="connsiteX30" fmla="*/ 114300 w 2076450"/>
              <a:gd name="connsiteY30" fmla="*/ 2171700 h 21717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885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828800 w 3867150"/>
              <a:gd name="connsiteY28" fmla="*/ 20955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1504950 w 3867150"/>
              <a:gd name="connsiteY29" fmla="*/ 2114550 h 2476500"/>
              <a:gd name="connsiteX30" fmla="*/ 0 w 3867150"/>
              <a:gd name="connsiteY30" fmla="*/ 2476500 h 2476500"/>
              <a:gd name="connsiteX0" fmla="*/ 3867150 w 3867150"/>
              <a:gd name="connsiteY0" fmla="*/ 0 h 2476500"/>
              <a:gd name="connsiteX1" fmla="*/ 3695700 w 3867150"/>
              <a:gd name="connsiteY1" fmla="*/ 38100 h 2476500"/>
              <a:gd name="connsiteX2" fmla="*/ 3581400 w 3867150"/>
              <a:gd name="connsiteY2" fmla="*/ 95250 h 2476500"/>
              <a:gd name="connsiteX3" fmla="*/ 3467100 w 3867150"/>
              <a:gd name="connsiteY3" fmla="*/ 209550 h 2476500"/>
              <a:gd name="connsiteX4" fmla="*/ 3429000 w 3867150"/>
              <a:gd name="connsiteY4" fmla="*/ 266700 h 2476500"/>
              <a:gd name="connsiteX5" fmla="*/ 3333750 w 3867150"/>
              <a:gd name="connsiteY5" fmla="*/ 381000 h 2476500"/>
              <a:gd name="connsiteX6" fmla="*/ 3295650 w 3867150"/>
              <a:gd name="connsiteY6" fmla="*/ 514350 h 2476500"/>
              <a:gd name="connsiteX7" fmla="*/ 3219450 w 3867150"/>
              <a:gd name="connsiteY7" fmla="*/ 628650 h 2476500"/>
              <a:gd name="connsiteX8" fmla="*/ 3143250 w 3867150"/>
              <a:gd name="connsiteY8" fmla="*/ 723900 h 2476500"/>
              <a:gd name="connsiteX9" fmla="*/ 3067050 w 3867150"/>
              <a:gd name="connsiteY9" fmla="*/ 838200 h 2476500"/>
              <a:gd name="connsiteX10" fmla="*/ 2952750 w 3867150"/>
              <a:gd name="connsiteY10" fmla="*/ 952500 h 2476500"/>
              <a:gd name="connsiteX11" fmla="*/ 2895600 w 3867150"/>
              <a:gd name="connsiteY11" fmla="*/ 1009650 h 2476500"/>
              <a:gd name="connsiteX12" fmla="*/ 2838450 w 3867150"/>
              <a:gd name="connsiteY12" fmla="*/ 1085850 h 2476500"/>
              <a:gd name="connsiteX13" fmla="*/ 2762250 w 3867150"/>
              <a:gd name="connsiteY13" fmla="*/ 1200150 h 2476500"/>
              <a:gd name="connsiteX14" fmla="*/ 2724150 w 3867150"/>
              <a:gd name="connsiteY14" fmla="*/ 1257300 h 2476500"/>
              <a:gd name="connsiteX15" fmla="*/ 2667000 w 3867150"/>
              <a:gd name="connsiteY15" fmla="*/ 1295400 h 2476500"/>
              <a:gd name="connsiteX16" fmla="*/ 2609850 w 3867150"/>
              <a:gd name="connsiteY16" fmla="*/ 1352550 h 2476500"/>
              <a:gd name="connsiteX17" fmla="*/ 2552700 w 3867150"/>
              <a:gd name="connsiteY17" fmla="*/ 1371600 h 2476500"/>
              <a:gd name="connsiteX18" fmla="*/ 2438400 w 3867150"/>
              <a:gd name="connsiteY18" fmla="*/ 1447800 h 2476500"/>
              <a:gd name="connsiteX19" fmla="*/ 2381250 w 3867150"/>
              <a:gd name="connsiteY19" fmla="*/ 1485900 h 2476500"/>
              <a:gd name="connsiteX20" fmla="*/ 2266950 w 3867150"/>
              <a:gd name="connsiteY20" fmla="*/ 1543050 h 2476500"/>
              <a:gd name="connsiteX21" fmla="*/ 2209800 w 3867150"/>
              <a:gd name="connsiteY21" fmla="*/ 1562100 h 2476500"/>
              <a:gd name="connsiteX22" fmla="*/ 2152650 w 3867150"/>
              <a:gd name="connsiteY22" fmla="*/ 1600200 h 2476500"/>
              <a:gd name="connsiteX23" fmla="*/ 2038350 w 3867150"/>
              <a:gd name="connsiteY23" fmla="*/ 1638300 h 2476500"/>
              <a:gd name="connsiteX24" fmla="*/ 1905000 w 3867150"/>
              <a:gd name="connsiteY24" fmla="*/ 1695450 h 2476500"/>
              <a:gd name="connsiteX25" fmla="*/ 1847850 w 3867150"/>
              <a:gd name="connsiteY25" fmla="*/ 1733550 h 2476500"/>
              <a:gd name="connsiteX26" fmla="*/ 1790700 w 3867150"/>
              <a:gd name="connsiteY26" fmla="*/ 1847850 h 2476500"/>
              <a:gd name="connsiteX27" fmla="*/ 1809750 w 3867150"/>
              <a:gd name="connsiteY27" fmla="*/ 2000250 h 2476500"/>
              <a:gd name="connsiteX28" fmla="*/ 1143000 w 3867150"/>
              <a:gd name="connsiteY28" fmla="*/ 2324100 h 2476500"/>
              <a:gd name="connsiteX29" fmla="*/ 895350 w 3867150"/>
              <a:gd name="connsiteY29" fmla="*/ 2343150 h 2476500"/>
              <a:gd name="connsiteX30" fmla="*/ 0 w 3867150"/>
              <a:gd name="connsiteY30" fmla="*/ 24765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67150" h="2476500">
                <a:moveTo>
                  <a:pt x="3867150" y="0"/>
                </a:moveTo>
                <a:cubicBezTo>
                  <a:pt x="3823250" y="7317"/>
                  <a:pt x="3742597" y="14652"/>
                  <a:pt x="3695700" y="38100"/>
                </a:cubicBezTo>
                <a:cubicBezTo>
                  <a:pt x="3547984" y="111958"/>
                  <a:pt x="3725048" y="47367"/>
                  <a:pt x="3581400" y="95250"/>
                </a:cubicBezTo>
                <a:cubicBezTo>
                  <a:pt x="3543300" y="133350"/>
                  <a:pt x="3496988" y="164718"/>
                  <a:pt x="3467100" y="209550"/>
                </a:cubicBezTo>
                <a:cubicBezTo>
                  <a:pt x="3454400" y="228600"/>
                  <a:pt x="3443657" y="249111"/>
                  <a:pt x="3429000" y="266700"/>
                </a:cubicBezTo>
                <a:cubicBezTo>
                  <a:pt x="3306768" y="413379"/>
                  <a:pt x="3428345" y="239107"/>
                  <a:pt x="3333750" y="381000"/>
                </a:cubicBezTo>
                <a:cubicBezTo>
                  <a:pt x="3329266" y="398936"/>
                  <a:pt x="3308072" y="491990"/>
                  <a:pt x="3295650" y="514350"/>
                </a:cubicBezTo>
                <a:cubicBezTo>
                  <a:pt x="3273412" y="554378"/>
                  <a:pt x="3233930" y="585209"/>
                  <a:pt x="3219450" y="628650"/>
                </a:cubicBezTo>
                <a:cubicBezTo>
                  <a:pt x="3193160" y="707520"/>
                  <a:pt x="3217108" y="674661"/>
                  <a:pt x="3143250" y="723900"/>
                </a:cubicBezTo>
                <a:cubicBezTo>
                  <a:pt x="3117850" y="762000"/>
                  <a:pt x="3099429" y="805821"/>
                  <a:pt x="3067050" y="838200"/>
                </a:cubicBezTo>
                <a:lnTo>
                  <a:pt x="2952750" y="952500"/>
                </a:lnTo>
                <a:cubicBezTo>
                  <a:pt x="2933700" y="971550"/>
                  <a:pt x="2911764" y="988097"/>
                  <a:pt x="2895600" y="1009650"/>
                </a:cubicBezTo>
                <a:lnTo>
                  <a:pt x="2838450" y="1085850"/>
                </a:lnTo>
                <a:cubicBezTo>
                  <a:pt x="2804972" y="1186285"/>
                  <a:pt x="2841527" y="1105018"/>
                  <a:pt x="2762250" y="1200150"/>
                </a:cubicBezTo>
                <a:cubicBezTo>
                  <a:pt x="2747593" y="1217739"/>
                  <a:pt x="2740339" y="1241111"/>
                  <a:pt x="2724150" y="1257300"/>
                </a:cubicBezTo>
                <a:cubicBezTo>
                  <a:pt x="2707961" y="1273489"/>
                  <a:pt x="2684589" y="1280743"/>
                  <a:pt x="2667000" y="1295400"/>
                </a:cubicBezTo>
                <a:cubicBezTo>
                  <a:pt x="2646304" y="1312647"/>
                  <a:pt x="2632266" y="1337606"/>
                  <a:pt x="2609850" y="1352550"/>
                </a:cubicBezTo>
                <a:cubicBezTo>
                  <a:pt x="2593142" y="1363689"/>
                  <a:pt x="2570253" y="1361848"/>
                  <a:pt x="2552700" y="1371600"/>
                </a:cubicBezTo>
                <a:cubicBezTo>
                  <a:pt x="2512672" y="1393838"/>
                  <a:pt x="2476500" y="1422400"/>
                  <a:pt x="2438400" y="1447800"/>
                </a:cubicBezTo>
                <a:cubicBezTo>
                  <a:pt x="2419350" y="1460500"/>
                  <a:pt x="2402970" y="1478660"/>
                  <a:pt x="2381250" y="1485900"/>
                </a:cubicBezTo>
                <a:cubicBezTo>
                  <a:pt x="2237602" y="1533783"/>
                  <a:pt x="2414666" y="1469192"/>
                  <a:pt x="2266950" y="1543050"/>
                </a:cubicBezTo>
                <a:cubicBezTo>
                  <a:pt x="2248989" y="1552030"/>
                  <a:pt x="2227761" y="1553120"/>
                  <a:pt x="2209800" y="1562100"/>
                </a:cubicBezTo>
                <a:cubicBezTo>
                  <a:pt x="2189322" y="1572339"/>
                  <a:pt x="2173572" y="1590901"/>
                  <a:pt x="2152650" y="1600200"/>
                </a:cubicBezTo>
                <a:cubicBezTo>
                  <a:pt x="2115950" y="1616511"/>
                  <a:pt x="2071766" y="1616023"/>
                  <a:pt x="2038350" y="1638300"/>
                </a:cubicBezTo>
                <a:cubicBezTo>
                  <a:pt x="1959415" y="1690923"/>
                  <a:pt x="2003412" y="1670847"/>
                  <a:pt x="1905000" y="1695450"/>
                </a:cubicBezTo>
                <a:cubicBezTo>
                  <a:pt x="1885950" y="1708150"/>
                  <a:pt x="1864039" y="1717361"/>
                  <a:pt x="1847850" y="1733550"/>
                </a:cubicBezTo>
                <a:cubicBezTo>
                  <a:pt x="1810921" y="1770479"/>
                  <a:pt x="1806194" y="1801369"/>
                  <a:pt x="1790700" y="1847850"/>
                </a:cubicBezTo>
                <a:cubicBezTo>
                  <a:pt x="1797050" y="1898650"/>
                  <a:pt x="1801965" y="1949650"/>
                  <a:pt x="1809750" y="2000250"/>
                </a:cubicBezTo>
                <a:cubicBezTo>
                  <a:pt x="1814673" y="2032252"/>
                  <a:pt x="1125039" y="2297159"/>
                  <a:pt x="1143000" y="2324100"/>
                </a:cubicBezTo>
                <a:cubicBezTo>
                  <a:pt x="1154139" y="2340808"/>
                  <a:pt x="876300" y="2336800"/>
                  <a:pt x="895350" y="2343150"/>
                </a:cubicBezTo>
                <a:lnTo>
                  <a:pt x="0" y="2476500"/>
                </a:lnTo>
              </a:path>
            </a:pathLst>
          </a:custGeom>
          <a:ln w="317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74786" y="5867400"/>
            <a:ext cx="80516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Minimum cost to cut can be formulated as max flow  in flow network (graph theory)</a:t>
            </a:r>
          </a:p>
          <a:p>
            <a:r>
              <a:rPr lang="en-US" dirty="0" smtClean="0"/>
              <a:t>and solved efficiently.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Boykov</a:t>
            </a:r>
            <a:r>
              <a:rPr lang="en-US" dirty="0" smtClean="0"/>
              <a:t>, Kolmogorov 2004)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43004"/>
            <a:ext cx="2762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Remove edges so there is no path from source to sink.</a:t>
            </a:r>
          </a:p>
          <a:p>
            <a:r>
              <a:rPr lang="en-US" i="1" dirty="0"/>
              <a:t>Weight </a:t>
            </a:r>
            <a:r>
              <a:rPr lang="en-US" dirty="0"/>
              <a:t>of cut is the sum of the weight of edges removed.</a:t>
            </a:r>
          </a:p>
        </p:txBody>
      </p:sp>
    </p:spTree>
    <p:extLst>
      <p:ext uri="{BB962C8B-B14F-4D97-AF65-F5344CB8AC3E}">
        <p14:creationId xmlns:p14="http://schemas.microsoft.com/office/powerpoint/2010/main" val="106474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Color histogram for data term:</a:t>
            </a:r>
          </a:p>
          <a:p>
            <a:r>
              <a:rPr lang="en-US" sz="1800" dirty="0"/>
              <a:t>Compute </a:t>
            </a:r>
            <a:r>
              <a:rPr lang="en-US" sz="1800" dirty="0" smtClean="0"/>
              <a:t>normalized color </a:t>
            </a:r>
            <a:r>
              <a:rPr lang="en-US" sz="1800" dirty="0"/>
              <a:t>histograms for foreground </a:t>
            </a:r>
            <a:r>
              <a:rPr lang="en-US" sz="1800" dirty="0" smtClean="0"/>
              <a:t>and background</a:t>
            </a:r>
            <a:r>
              <a:rPr lang="en-US" sz="1800" dirty="0"/>
              <a:t>, </a:t>
            </a:r>
            <a:r>
              <a:rPr lang="en-US" sz="1800" dirty="0" smtClean="0"/>
              <a:t>Find 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en-US" sz="1800" dirty="0" err="1"/>
              <a:t>p|Foreground</a:t>
            </a:r>
            <a:r>
              <a:rPr lang="en-US" sz="1800" dirty="0"/>
              <a:t>), 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en-US" sz="1800" dirty="0" err="1"/>
              <a:t>p|Background</a:t>
            </a:r>
            <a:r>
              <a:rPr lang="en-US" sz="1800" dirty="0"/>
              <a:t>) by </a:t>
            </a:r>
            <a:r>
              <a:rPr lang="en-US" sz="1800" dirty="0" smtClean="0"/>
              <a:t>finding to which bin </a:t>
            </a:r>
            <a:r>
              <a:rPr lang="en-US" sz="1800" dirty="0"/>
              <a:t>p belongs to, and looking up values </a:t>
            </a:r>
            <a:r>
              <a:rPr lang="en-US" sz="1800" dirty="0" smtClean="0"/>
              <a:t>in normalized </a:t>
            </a:r>
            <a:r>
              <a:rPr lang="en-US" sz="1800" dirty="0"/>
              <a:t>histograms.</a:t>
            </a:r>
          </a:p>
          <a:p>
            <a:r>
              <a:rPr lang="en-US" sz="1800" dirty="0" smtClean="0"/>
              <a:t> </a:t>
            </a:r>
            <a:r>
              <a:rPr lang="en-US" sz="1800" dirty="0"/>
              <a:t>w(</a:t>
            </a:r>
            <a:r>
              <a:rPr lang="en-US" sz="1800" dirty="0" err="1"/>
              <a:t>p,S</a:t>
            </a:r>
            <a:r>
              <a:rPr lang="en-US" sz="1800" dirty="0"/>
              <a:t>) = -log(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en-US" sz="1800" dirty="0" err="1"/>
              <a:t>p|Background</a:t>
            </a:r>
            <a:r>
              <a:rPr lang="en-US" sz="1800" dirty="0"/>
              <a:t>))</a:t>
            </a:r>
          </a:p>
          <a:p>
            <a:r>
              <a:rPr lang="en-US" sz="1800" dirty="0"/>
              <a:t> </a:t>
            </a:r>
            <a:r>
              <a:rPr lang="en-US" sz="1800" dirty="0" smtClean="0"/>
              <a:t>w(</a:t>
            </a:r>
            <a:r>
              <a:rPr lang="en-US" sz="1800" dirty="0" err="1" smtClean="0"/>
              <a:t>p,T</a:t>
            </a:r>
            <a:r>
              <a:rPr lang="en-US" sz="1800" dirty="0"/>
              <a:t>) = -log(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en-US" sz="1800" dirty="0" err="1"/>
              <a:t>p|Foreground</a:t>
            </a:r>
            <a:r>
              <a:rPr lang="en-US" sz="1800" dirty="0" smtClean="0"/>
              <a:t>))</a:t>
            </a:r>
          </a:p>
          <a:p>
            <a:pPr marL="0" indent="0">
              <a:buNone/>
            </a:pPr>
            <a:r>
              <a:rPr lang="en-US" sz="2000" dirty="0" smtClean="0"/>
              <a:t>Why- log? </a:t>
            </a:r>
          </a:p>
          <a:p>
            <a:pPr marL="0" indent="0">
              <a:buNone/>
            </a:pPr>
            <a:r>
              <a:rPr lang="en-US" sz="2000" dirty="0" smtClean="0"/>
              <a:t>       We are adding weights. We multiply probabilities, so add 	log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To maximize probabilities; so minimize negative log 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Or Gaussian mixture model for intensity/color model </a:t>
            </a:r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 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19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Hard constraints (in interactive settings):</a:t>
            </a:r>
          </a:p>
          <a:p>
            <a:pPr marL="0" indent="0">
              <a:buNone/>
            </a:pPr>
            <a:r>
              <a:rPr lang="en-US" sz="2800" dirty="0" smtClean="0"/>
              <a:t>     If </a:t>
            </a:r>
            <a:r>
              <a:rPr lang="en-US" sz="2800" dirty="0"/>
              <a:t>pixel p definitely is foreground, make:</a:t>
            </a:r>
          </a:p>
          <a:p>
            <a:pPr marL="0" indent="0">
              <a:buNone/>
            </a:pPr>
            <a:r>
              <a:rPr lang="en-US" sz="2800" dirty="0" smtClean="0"/>
              <a:t>     w(</a:t>
            </a:r>
            <a:r>
              <a:rPr lang="en-US" sz="2800" dirty="0" err="1" smtClean="0"/>
              <a:t>p,S</a:t>
            </a:r>
            <a:r>
              <a:rPr lang="en-US" sz="2800" dirty="0"/>
              <a:t>) very big, w(</a:t>
            </a:r>
            <a:r>
              <a:rPr lang="en-US" sz="2800" dirty="0" err="1"/>
              <a:t>p,T</a:t>
            </a:r>
            <a:r>
              <a:rPr lang="en-US" sz="2800" dirty="0"/>
              <a:t>) = 0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Smoothness </a:t>
            </a:r>
            <a:r>
              <a:rPr lang="en-US" sz="2800" dirty="0"/>
              <a:t>term </a:t>
            </a:r>
            <a:r>
              <a:rPr lang="en-US" sz="2800" dirty="0" smtClean="0"/>
              <a:t>often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(normalized gradient)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1400"/>
            <a:ext cx="322556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8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70" y="1600203"/>
            <a:ext cx="3094330" cy="376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03" y="1667096"/>
            <a:ext cx="3099816" cy="376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29589"/>
            <a:ext cx="3094330" cy="376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5363873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User Input </a:t>
            </a:r>
            <a:r>
              <a:rPr lang="en-US" dirty="0" smtClean="0"/>
              <a:t>                                  No </a:t>
            </a:r>
            <a:r>
              <a:rPr lang="en-US" dirty="0"/>
              <a:t>Edge Weights</a:t>
            </a:r>
          </a:p>
          <a:p>
            <a:r>
              <a:rPr lang="en-US" dirty="0" smtClean="0"/>
              <a:t>                                                      Just </a:t>
            </a:r>
            <a:r>
              <a:rPr lang="en-US" dirty="0"/>
              <a:t>Data </a:t>
            </a:r>
            <a:r>
              <a:rPr lang="en-US" dirty="0" smtClean="0"/>
              <a:t>Term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60382" y="5317706"/>
            <a:ext cx="1860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Full segmentation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16962" y="6324600"/>
            <a:ext cx="158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D. Jacobs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4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Grabcut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359092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66875"/>
            <a:ext cx="306705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296227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4866" y="4953000"/>
            <a:ext cx="78657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GrabCut</a:t>
            </a:r>
            <a:r>
              <a:rPr lang="en-US" dirty="0"/>
              <a:t>” — Interactive Foreground </a:t>
            </a:r>
            <a:r>
              <a:rPr lang="en-US" dirty="0" smtClean="0"/>
              <a:t>Extraction using </a:t>
            </a:r>
            <a:r>
              <a:rPr lang="en-US" dirty="0"/>
              <a:t>Iterated Graph Cuts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Rother</a:t>
            </a:r>
            <a:r>
              <a:rPr lang="en-US" dirty="0" smtClean="0"/>
              <a:t>, Kolmogorov, and Blake, 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05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64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Colour Model</a:t>
            </a: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165225" y="5083175"/>
            <a:ext cx="6216650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altLang="en-US" sz="2000" smtClean="0"/>
              <a:t>Gaussian Mixture Model </a:t>
            </a:r>
            <a:r>
              <a:rPr lang="en-GB" altLang="en-US" sz="1800" smtClean="0"/>
              <a:t>(typically 5-8 components)</a:t>
            </a:r>
          </a:p>
        </p:txBody>
      </p:sp>
      <p:pic>
        <p:nvPicPr>
          <p:cNvPr id="6" name="Picture 5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3149600"/>
            <a:ext cx="21558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455738" y="3416300"/>
            <a:ext cx="9969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 dirty="0">
                <a:solidFill>
                  <a:srgbClr val="FF0000"/>
                </a:solidFill>
                <a:latin typeface="Arial Narrow" pitchFamily="34" charset="0"/>
              </a:rPr>
              <a:t>Foreground &amp;</a:t>
            </a:r>
            <a:br>
              <a:rPr lang="en-GB" altLang="en-US" sz="1400" b="1" dirty="0">
                <a:solidFill>
                  <a:srgbClr val="FF0000"/>
                </a:solidFill>
                <a:latin typeface="Arial Narrow" pitchFamily="34" charset="0"/>
              </a:rPr>
            </a:br>
            <a:r>
              <a:rPr lang="en-GB" altLang="en-US" sz="1400" b="1" dirty="0">
                <a:solidFill>
                  <a:srgbClr val="FF0000"/>
                </a:solidFill>
                <a:latin typeface="Arial Narrow" pitchFamily="34" charset="0"/>
              </a:rPr>
              <a:t>Background</a:t>
            </a:r>
          </a:p>
        </p:txBody>
      </p:sp>
      <p:pic>
        <p:nvPicPr>
          <p:cNvPr id="8" name="Picture 7" descr="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3197225"/>
            <a:ext cx="21399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08075" y="1416050"/>
            <a:ext cx="2390775" cy="1608138"/>
            <a:chOff x="665" y="1135"/>
            <a:chExt cx="1806" cy="1206"/>
          </a:xfrm>
        </p:grpSpPr>
        <p:pic>
          <p:nvPicPr>
            <p:cNvPr id="10" name="Picture 18" descr="1240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" y="1135"/>
              <a:ext cx="180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665" y="1135"/>
              <a:ext cx="95" cy="1206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Rectangle 24"/>
            <p:cNvSpPr>
              <a:spLocks noChangeArrowheads="1"/>
            </p:cNvSpPr>
            <p:nvPr/>
          </p:nvSpPr>
          <p:spPr bwMode="auto">
            <a:xfrm>
              <a:off x="2284" y="1135"/>
              <a:ext cx="187" cy="1206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>
              <a:off x="760" y="1135"/>
              <a:ext cx="1524" cy="83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760" y="2286"/>
              <a:ext cx="1524" cy="55"/>
            </a:xfrm>
            <a:prstGeom prst="rect">
              <a:avLst/>
            </a:prstGeom>
            <a:solidFill>
              <a:srgbClr val="0000FF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  <p:pic>
        <p:nvPicPr>
          <p:cNvPr id="15" name="Picture 28" descr="t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1479550"/>
            <a:ext cx="21463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3886200" y="3327400"/>
            <a:ext cx="1384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Iterated graph cut</a:t>
            </a: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7239000" y="64881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Source: </a:t>
            </a:r>
            <a:r>
              <a:rPr lang="en-US" altLang="en-US" sz="1800" dirty="0" err="1">
                <a:solidFill>
                  <a:schemeClr val="tx1"/>
                </a:solidFill>
              </a:rPr>
              <a:t>Rother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4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096000"/>
            <a:ext cx="20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Boykov</a:t>
            </a:r>
            <a:r>
              <a:rPr lang="en-US" dirty="0" smtClean="0"/>
              <a:t>, Jolly, (2004)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3925587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67926"/>
            <a:ext cx="4282774" cy="341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5143" y="4235856"/>
            <a:ext cx="276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Mark foreground and background pixels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Using graph cuts for recognition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1643063"/>
            <a:ext cx="62198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640138" y="6396038"/>
            <a:ext cx="5503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charset="0"/>
              </a:rPr>
              <a:t>TextonBoost (Shotton et al. 2009 IJCV)</a:t>
            </a:r>
          </a:p>
        </p:txBody>
      </p:sp>
    </p:spTree>
    <p:extLst>
      <p:ext uri="{BB962C8B-B14F-4D97-AF65-F5344CB8AC3E}">
        <p14:creationId xmlns:p14="http://schemas.microsoft.com/office/powerpoint/2010/main" val="255498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Limits of graph cuts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altLang="en-US" sz="2800" dirty="0" smtClean="0"/>
          </a:p>
          <a:p>
            <a:r>
              <a:rPr lang="en-US" altLang="en-US" sz="2800" dirty="0" smtClean="0"/>
              <a:t>Associative: edge potentials penalize different labels</a:t>
            </a:r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If not associative, can sometimes clip potentials</a:t>
            </a:r>
          </a:p>
          <a:p>
            <a:endParaRPr lang="en-US" altLang="en-US" sz="2800" dirty="0" smtClean="0"/>
          </a:p>
          <a:p>
            <a:r>
              <a:rPr lang="en-US" altLang="en-US" sz="2800" dirty="0" smtClean="0"/>
              <a:t>Approximate for </a:t>
            </a:r>
            <a:r>
              <a:rPr lang="en-US" altLang="en-US" sz="2800" dirty="0" err="1" smtClean="0"/>
              <a:t>multilabel</a:t>
            </a:r>
            <a:endParaRPr lang="en-US" altLang="en-US" sz="2800" dirty="0" smtClean="0"/>
          </a:p>
          <a:p>
            <a:pPr lvl="1"/>
            <a:r>
              <a:rPr lang="en-US" altLang="en-US" sz="2400" dirty="0" smtClean="0"/>
              <a:t>Alpha-expansion or alpha-beta swaps (</a:t>
            </a:r>
            <a:r>
              <a:rPr lang="en-US" altLang="en-US" sz="2400" dirty="0" err="1" smtClean="0"/>
              <a:t>Boykov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Veksler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Zabih</a:t>
            </a:r>
            <a:r>
              <a:rPr lang="en-US" altLang="en-US" sz="2400" dirty="0" smtClean="0"/>
              <a:t>, 2011)</a:t>
            </a:r>
          </a:p>
          <a:p>
            <a:pPr marL="457200" lvl="1" indent="0">
              <a:buNone/>
            </a:pPr>
            <a:r>
              <a:rPr lang="en-US" altLang="en-US" sz="1900" dirty="0" smtClean="0">
                <a:sym typeface="Symbol" pitchFamily="18" charset="2"/>
              </a:rPr>
              <a:t>Basic </a:t>
            </a:r>
            <a:r>
              <a:rPr lang="en-US" altLang="en-US" sz="1900" dirty="0">
                <a:sym typeface="Symbol" pitchFamily="18" charset="2"/>
              </a:rPr>
              <a:t>idea</a:t>
            </a:r>
          </a:p>
          <a:p>
            <a:pPr lvl="2"/>
            <a:r>
              <a:rPr lang="en-US" altLang="en-US" sz="1900" dirty="0">
                <a:sym typeface="Symbol" pitchFamily="18" charset="2"/>
              </a:rPr>
              <a:t>reduce to a series of 2-way-cut sub-problems, using one of:</a:t>
            </a:r>
          </a:p>
          <a:p>
            <a:pPr lvl="3"/>
            <a:r>
              <a:rPr lang="en-US" altLang="en-US" sz="1900" dirty="0">
                <a:sym typeface="Symbol" pitchFamily="18" charset="2"/>
              </a:rPr>
              <a:t>swap move:  pixels with label l1 can change to l2, and vice-versa</a:t>
            </a:r>
          </a:p>
          <a:p>
            <a:pPr lvl="3"/>
            <a:r>
              <a:rPr lang="en-US" altLang="en-US" sz="1900" dirty="0">
                <a:sym typeface="Symbol" pitchFamily="18" charset="2"/>
              </a:rPr>
              <a:t>expansion move:  any pixel can change it’s label to </a:t>
            </a:r>
            <a:r>
              <a:rPr lang="en-US" altLang="en-US" sz="1900" dirty="0" smtClean="0">
                <a:sym typeface="Symbol" pitchFamily="18" charset="2"/>
              </a:rPr>
              <a:t>l1</a:t>
            </a:r>
          </a:p>
          <a:p>
            <a:pPr lvl="3"/>
            <a:endParaRPr lang="en-US" altLang="en-US" sz="1900" dirty="0">
              <a:sym typeface="Symbol" pitchFamily="18" charset="2"/>
            </a:endParaRPr>
          </a:p>
          <a:p>
            <a:pPr marL="457200" lvl="1" indent="0">
              <a:buNone/>
            </a:pPr>
            <a:endParaRPr lang="en-US" altLang="en-US" sz="2400" dirty="0"/>
          </a:p>
          <a:p>
            <a:pPr lvl="3"/>
            <a:endParaRPr lang="en-US" altLang="en-US" sz="1400" dirty="0" smtClean="0">
              <a:sym typeface="Symbol" pitchFamily="18" charset="2"/>
            </a:endParaRPr>
          </a:p>
          <a:p>
            <a:pPr lvl="1"/>
            <a:endParaRPr lang="en-US" altLang="en-US" sz="2400" dirty="0" smtClean="0"/>
          </a:p>
          <a:p>
            <a:endParaRPr lang="en-US" altLang="en-US" sz="2800" dirty="0" smtClean="0"/>
          </a:p>
          <a:p>
            <a:pPr>
              <a:buFont typeface="Arial" charset="0"/>
              <a:buNone/>
            </a:pPr>
            <a:endParaRPr lang="en-US" altLang="en-US" sz="2800" dirty="0" smtClean="0"/>
          </a:p>
          <a:p>
            <a:pPr lvl="1">
              <a:buFont typeface="Arial" charset="0"/>
              <a:buNone/>
            </a:pPr>
            <a:endParaRPr lang="en-US" altLang="en-US" sz="2400" dirty="0" smtClean="0"/>
          </a:p>
          <a:p>
            <a:pPr lvl="1">
              <a:buFont typeface="Arial" charset="0"/>
              <a:buNone/>
            </a:pPr>
            <a:endParaRPr lang="en-US" altLang="en-US" sz="24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endParaRPr lang="en-US" altLang="en-US" sz="2800" dirty="0" smtClean="0"/>
          </a:p>
          <a:p>
            <a:pPr lvl="1"/>
            <a:endParaRPr lang="en-US" altLang="en-US" sz="2400" dirty="0" smtClean="0"/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60769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685799" y="1447800"/>
            <a:ext cx="1808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charset="0"/>
              </a:rPr>
              <a:t>Must satisfy</a:t>
            </a:r>
          </a:p>
        </p:txBody>
      </p:sp>
    </p:spTree>
    <p:extLst>
      <p:ext uri="{BB962C8B-B14F-4D97-AF65-F5344CB8AC3E}">
        <p14:creationId xmlns:p14="http://schemas.microsoft.com/office/powerpoint/2010/main" val="116146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Graph cuts: Pros and Cons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Pros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Very fast inference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Can incorporate recognition or high-level priors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Many extensions using priors (e.g. shape)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Applies to a wide range of problems (stereo, image labeling, recognition)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Not always applicable (associative only)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Need unary terms (not used for generic segmentation)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Bias toward small segments (because the total energy is sum of weights)</a:t>
            </a:r>
          </a:p>
        </p:txBody>
      </p:sp>
    </p:spTree>
    <p:extLst>
      <p:ext uri="{BB962C8B-B14F-4D97-AF65-F5344CB8AC3E}">
        <p14:creationId xmlns:p14="http://schemas.microsoft.com/office/powerpoint/2010/main" val="239957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7E0D-F5D2-49DC-AA80-E694ED39E33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 smtClean="0"/>
              <a:t>What do you see?</a:t>
            </a:r>
            <a:endParaRPr lang="en-US" altLang="en-US" sz="4000" dirty="0"/>
          </a:p>
        </p:txBody>
      </p:sp>
      <p:pic>
        <p:nvPicPr>
          <p:cNvPr id="17412" name="Picture 4" descr="d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953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6096000"/>
            <a:ext cx="245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dog </a:t>
            </a:r>
            <a:r>
              <a:rPr lang="en-US" altLang="en-US" dirty="0"/>
              <a:t>eating under a </a:t>
            </a:r>
            <a:r>
              <a:rPr lang="en-US" altLang="en-US" dirty="0" smtClean="0"/>
              <a:t>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723023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8791" y="199134"/>
            <a:ext cx="5226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Fixation based segmentation with </a:t>
            </a:r>
            <a:r>
              <a:rPr lang="en-US" sz="2800" dirty="0" err="1" smtClean="0"/>
              <a:t>graphcut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87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 idx="4294967295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altLang="en-US"/>
              <a:t>Segment what you look at</a:t>
            </a:r>
          </a:p>
        </p:txBody>
      </p:sp>
      <p:pic>
        <p:nvPicPr>
          <p:cNvPr id="4" name="Content Placeholder 3" descr="treeAndHorseFix1.eps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54025" y="1600200"/>
            <a:ext cx="3457575" cy="2286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reeAndHorseFix1Seg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3429000" cy="227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treeAndHorseFix2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14800"/>
            <a:ext cx="34194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reeAndHorseFix2Seg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114800"/>
            <a:ext cx="3429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4191000" y="25908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ight Arrow 8"/>
          <p:cNvSpPr/>
          <p:nvPr/>
        </p:nvSpPr>
        <p:spPr>
          <a:xfrm>
            <a:off x="4191000" y="4953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701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Title 1"/>
          <p:cNvSpPr>
            <a:spLocks noGrp="1"/>
          </p:cNvSpPr>
          <p:nvPr>
            <p:ph type="title" idx="4294967295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altLang="en-US"/>
              <a:t>Segment what we look at</a:t>
            </a:r>
          </a:p>
        </p:txBody>
      </p:sp>
      <p:sp>
        <p:nvSpPr>
          <p:cNvPr id="297987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 marL="319088" indent="-319088"/>
            <a:r>
              <a:rPr lang="en-US" altLang="en-US">
                <a:latin typeface="Times New Roman" pitchFamily="18" charset="0"/>
                <a:cs typeface="Times New Roman" pitchFamily="18" charset="0"/>
              </a:rPr>
              <a:t>Human visual system attends to an object by fixating on it. </a:t>
            </a:r>
          </a:p>
          <a:p>
            <a:pPr marL="914400" lvl="2"/>
            <a:r>
              <a:rPr lang="en-US" altLang="en-US" sz="2300">
                <a:latin typeface="Times New Roman" pitchFamily="18" charset="0"/>
                <a:cs typeface="Times New Roman" pitchFamily="18" charset="0"/>
              </a:rPr>
              <a:t>A lot of work done (visual attention literature)</a:t>
            </a:r>
          </a:p>
          <a:p>
            <a:pPr marL="319088" indent="-319088"/>
            <a:r>
              <a:rPr lang="en-US" altLang="en-US">
                <a:latin typeface="Times New Roman" pitchFamily="18" charset="0"/>
                <a:cs typeface="Times New Roman" pitchFamily="18" charset="0"/>
              </a:rPr>
              <a:t> What happens as we fixate?</a:t>
            </a:r>
          </a:p>
          <a:p>
            <a:pPr marL="914400" lvl="2"/>
            <a:r>
              <a:rPr lang="en-US" altLang="en-US" sz="2300">
                <a:latin typeface="Times New Roman" pitchFamily="18" charset="0"/>
                <a:cs typeface="Times New Roman" pitchFamily="18" charset="0"/>
              </a:rPr>
              <a:t>Segment the fixated object (or region)</a:t>
            </a:r>
          </a:p>
          <a:p>
            <a:pPr marL="319088" indent="-319088"/>
            <a:r>
              <a:rPr lang="en-US" altLang="en-US">
                <a:latin typeface="Times New Roman" pitchFamily="18" charset="0"/>
                <a:cs typeface="Times New Roman" pitchFamily="18" charset="0"/>
              </a:rPr>
              <a:t>Possible issues:</a:t>
            </a:r>
          </a:p>
          <a:p>
            <a:pPr marL="639763" lvl="1" indent="-273050"/>
            <a:r>
              <a:rPr lang="en-US" altLang="en-US" sz="2600">
                <a:latin typeface="Times New Roman" pitchFamily="18" charset="0"/>
                <a:cs typeface="Times New Roman" pitchFamily="18" charset="0"/>
              </a:rPr>
              <a:t>Scale</a:t>
            </a:r>
          </a:p>
          <a:p>
            <a:pPr marL="639763" lvl="1" indent="-273050"/>
            <a:r>
              <a:rPr lang="en-US" altLang="en-US" sz="2600">
                <a:latin typeface="Times New Roman" pitchFamily="18" charset="0"/>
                <a:cs typeface="Times New Roman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26186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1" y="1157605"/>
            <a:ext cx="3351162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17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57605"/>
            <a:ext cx="3371126" cy="34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1782" name="Text Box 6"/>
          <p:cNvSpPr txBox="1">
            <a:spLocks noChangeArrowheads="1"/>
          </p:cNvSpPr>
          <p:nvPr/>
        </p:nvSpPr>
        <p:spPr bwMode="auto">
          <a:xfrm flipH="1">
            <a:off x="1311275" y="4632325"/>
            <a:ext cx="898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685800" y="5486400"/>
            <a:ext cx="6858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dirty="0" smtClean="0"/>
              <a:t>Example: Internal </a:t>
            </a:r>
            <a:r>
              <a:rPr lang="en-US" altLang="en-US" dirty="0"/>
              <a:t>contour length: 100 pixels</a:t>
            </a:r>
          </a:p>
          <a:p>
            <a:r>
              <a:rPr lang="en-US" altLang="en-US" dirty="0"/>
              <a:t>Outside contour length: 400 pixels</a:t>
            </a:r>
          </a:p>
          <a:p>
            <a:r>
              <a:rPr lang="en-US" altLang="en-US" dirty="0" smtClean="0"/>
              <a:t>Smaller </a:t>
            </a:r>
            <a:r>
              <a:rPr lang="en-US" altLang="en-US" dirty="0"/>
              <a:t>(dimmer)  contour costs </a:t>
            </a:r>
            <a:r>
              <a:rPr lang="en-US" altLang="en-US" dirty="0" smtClean="0"/>
              <a:t>less to cut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2697" y="381000"/>
            <a:ext cx="827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want contours at different distance from the fixation point  to require the same weight to cut.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8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Solution: </a:t>
            </a:r>
            <a:r>
              <a:rPr lang="en-US" altLang="en-US" dirty="0" err="1" smtClean="0"/>
              <a:t>polarspace</a:t>
            </a:r>
            <a:endParaRPr lang="en-US" altLang="en-US" dirty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 smtClean="0"/>
              <a:t>Log-polar coordinate system</a:t>
            </a:r>
            <a:endParaRPr lang="en-US" altLang="en-US" sz="2400" dirty="0"/>
          </a:p>
        </p:txBody>
      </p:sp>
      <p:pic>
        <p:nvPicPr>
          <p:cNvPr id="11" name="Picture 4" descr="logpl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8141"/>
            <a:ext cx="355454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artcl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logcl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72000"/>
            <a:ext cx="76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invclow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9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itle 1"/>
          <p:cNvSpPr>
            <a:spLocks noGrp="1"/>
          </p:cNvSpPr>
          <p:nvPr>
            <p:ph type="title" idx="4294967295"/>
          </p:nvPr>
        </p:nvSpPr>
        <p:spPr>
          <a:xfrm>
            <a:off x="460375" y="274638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Fixation-based Algorithm</a:t>
            </a:r>
            <a:endParaRPr lang="en-US" altLang="en-US" dirty="0"/>
          </a:p>
        </p:txBody>
      </p:sp>
      <p:pic>
        <p:nvPicPr>
          <p:cNvPr id="8" name="Content Placeholder 7" descr="img49_edge.pn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3530600" y="1828800"/>
            <a:ext cx="2501900" cy="165417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4" descr="bearPolarPathWtB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4343400"/>
            <a:ext cx="2617788" cy="16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5" descr="bearPolarPat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124200"/>
            <a:ext cx="24511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arBoundar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343400"/>
            <a:ext cx="2514600" cy="167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img4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828800"/>
            <a:ext cx="2405063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Elbow Connector 14"/>
          <p:cNvCxnSpPr>
            <a:stCxn id="8" idx="3"/>
            <a:endCxn id="5" idx="0"/>
          </p:cNvCxnSpPr>
          <p:nvPr/>
        </p:nvCxnSpPr>
        <p:spPr>
          <a:xfrm>
            <a:off x="6135688" y="2655888"/>
            <a:ext cx="1646237" cy="468312"/>
          </a:xfrm>
          <a:prstGeom prst="bentConnector2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5" idx="2"/>
            <a:endCxn id="4" idx="3"/>
          </p:cNvCxnSpPr>
          <p:nvPr/>
        </p:nvCxnSpPr>
        <p:spPr>
          <a:xfrm rot="5400000">
            <a:off x="6841331" y="4234657"/>
            <a:ext cx="371475" cy="1503362"/>
          </a:xfrm>
          <a:prstGeom prst="bentConnector2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3"/>
            <a:endCxn id="8" idx="1"/>
          </p:cNvCxnSpPr>
          <p:nvPr/>
        </p:nvCxnSpPr>
        <p:spPr>
          <a:xfrm flipV="1">
            <a:off x="3014663" y="2655888"/>
            <a:ext cx="642937" cy="111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1"/>
            <a:endCxn id="7" idx="3"/>
          </p:cNvCxnSpPr>
          <p:nvPr/>
        </p:nvCxnSpPr>
        <p:spPr>
          <a:xfrm rot="10800000" flipV="1">
            <a:off x="3048000" y="5172075"/>
            <a:ext cx="609600" cy="63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116" name="TextBox 37"/>
          <p:cNvSpPr txBox="1">
            <a:spLocks noChangeArrowheads="1"/>
          </p:cNvSpPr>
          <p:nvPr/>
        </p:nvSpPr>
        <p:spPr bwMode="auto">
          <a:xfrm>
            <a:off x="6243638" y="2133600"/>
            <a:ext cx="2900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Tw Cen MT" pitchFamily="34" charset="0"/>
              </a:rPr>
              <a:t>Cartesian to Polar Conversion</a:t>
            </a:r>
          </a:p>
        </p:txBody>
      </p:sp>
      <p:sp>
        <p:nvSpPr>
          <p:cNvPr id="303117" name="TextBox 38"/>
          <p:cNvSpPr txBox="1">
            <a:spLocks noChangeArrowheads="1"/>
          </p:cNvSpPr>
          <p:nvPr/>
        </p:nvSpPr>
        <p:spPr bwMode="auto">
          <a:xfrm>
            <a:off x="6400800" y="5334000"/>
            <a:ext cx="2419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>
                <a:latin typeface="Tw Cen MT" pitchFamily="34" charset="0"/>
              </a:rPr>
              <a:t>Optimal Cut separating </a:t>
            </a:r>
          </a:p>
          <a:p>
            <a:r>
              <a:rPr lang="en-US" altLang="en-US" sz="1800" dirty="0">
                <a:latin typeface="Tw Cen MT" pitchFamily="34" charset="0"/>
              </a:rPr>
              <a:t>inside from outside</a:t>
            </a:r>
          </a:p>
        </p:txBody>
      </p:sp>
      <p:sp>
        <p:nvSpPr>
          <p:cNvPr id="40" name="Oval 39"/>
          <p:cNvSpPr/>
          <p:nvPr/>
        </p:nvSpPr>
        <p:spPr>
          <a:xfrm>
            <a:off x="4572000" y="2438400"/>
            <a:ext cx="76200" cy="76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03119" name="TextBox 15"/>
          <p:cNvSpPr txBox="1">
            <a:spLocks noChangeArrowheads="1"/>
          </p:cNvSpPr>
          <p:nvPr/>
        </p:nvSpPr>
        <p:spPr bwMode="auto">
          <a:xfrm>
            <a:off x="3505200" y="3505200"/>
            <a:ext cx="280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Times New Roman" pitchFamily="18" charset="0"/>
                <a:cs typeface="Times New Roman" pitchFamily="18" charset="0"/>
              </a:rPr>
              <a:t>Probabilistic Boundary Map</a:t>
            </a:r>
          </a:p>
        </p:txBody>
      </p:sp>
    </p:spTree>
    <p:extLst>
      <p:ext uri="{BB962C8B-B14F-4D97-AF65-F5344CB8AC3E}">
        <p14:creationId xmlns:p14="http://schemas.microsoft.com/office/powerpoint/2010/main" val="6130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Graph Cut formulation</a:t>
            </a:r>
          </a:p>
        </p:txBody>
      </p:sp>
      <p:pic>
        <p:nvPicPr>
          <p:cNvPr id="278531" name="Content Placeholder 3" descr="lattice.eps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733800"/>
            <a:ext cx="7383463" cy="2514600"/>
          </a:xfrm>
        </p:spPr>
      </p:pic>
      <p:sp>
        <p:nvSpPr>
          <p:cNvPr id="6" name="Content Placeholder 5"/>
          <p:cNvSpPr>
            <a:spLocks noGrp="1"/>
          </p:cNvSpPr>
          <p:nvPr>
            <p:ph type="body" sz="half" idx="4294967295"/>
          </p:nvPr>
        </p:nvSpPr>
        <p:spPr>
          <a:xfrm>
            <a:off x="838200" y="1676400"/>
            <a:ext cx="7543800" cy="2239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700"/>
              <a:t>Assign label ‘0’ to all nodes in first column, as it represents the fixation point itself, (r=0, theta)</a:t>
            </a:r>
          </a:p>
          <a:p>
            <a:pPr>
              <a:lnSpc>
                <a:spcPct val="90000"/>
              </a:lnSpc>
            </a:pPr>
            <a:r>
              <a:rPr lang="en-US" altLang="en-US" sz="2700"/>
              <a:t>Similarly, assign label ‘1’ to all nodes in the last column, as it is the outer most circle around the fixation point</a:t>
            </a:r>
          </a:p>
        </p:txBody>
      </p:sp>
      <p:sp>
        <p:nvSpPr>
          <p:cNvPr id="278533" name="TextBox 4"/>
          <p:cNvSpPr txBox="1">
            <a:spLocks noChangeArrowheads="1"/>
          </p:cNvSpPr>
          <p:nvPr/>
        </p:nvSpPr>
        <p:spPr bwMode="auto">
          <a:xfrm>
            <a:off x="6553200" y="6172200"/>
            <a:ext cx="990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Cut</a:t>
            </a:r>
          </a:p>
        </p:txBody>
      </p:sp>
    </p:spTree>
    <p:extLst>
      <p:ext uri="{BB962C8B-B14F-4D97-AF65-F5344CB8AC3E}">
        <p14:creationId xmlns:p14="http://schemas.microsoft.com/office/powerpoint/2010/main" val="204958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Graph Cut formulation</a:t>
            </a:r>
          </a:p>
        </p:txBody>
      </p:sp>
      <p:sp>
        <p:nvSpPr>
          <p:cNvPr id="27648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/>
              <a:t>Every pixel in the polar map is a vertex,i, in graph G.</a:t>
            </a:r>
          </a:p>
          <a:p>
            <a:endParaRPr lang="en-US" altLang="en-US"/>
          </a:p>
          <a:p>
            <a:r>
              <a:rPr lang="en-US" altLang="en-US"/>
              <a:t>A set of labels for G:</a:t>
            </a:r>
          </a:p>
          <a:p>
            <a:r>
              <a:rPr lang="en-US" altLang="en-US"/>
              <a:t>Minimize</a:t>
            </a:r>
            <a:endParaRPr lang="en-US" altLang="en-US" baseline="-25000"/>
          </a:p>
          <a:p>
            <a:endParaRPr lang="en-US" altLang="en-US"/>
          </a:p>
          <a:p>
            <a:endParaRPr lang="en-US" altLang="en-US" baseline="30000"/>
          </a:p>
        </p:txBody>
      </p:sp>
      <p:graphicFrame>
        <p:nvGraphicFramePr>
          <p:cNvPr id="276484" name="Object 3"/>
          <p:cNvGraphicFramePr>
            <a:graphicFrameLocks noChangeAspect="1"/>
          </p:cNvGraphicFramePr>
          <p:nvPr/>
        </p:nvGraphicFramePr>
        <p:xfrm>
          <a:off x="4724400" y="3352800"/>
          <a:ext cx="3705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9" name="Equation" r:id="rId4" imgW="1955520" imgH="241200" progId="Equation.3">
                  <p:embed/>
                </p:oleObj>
              </mc:Choice>
              <mc:Fallback>
                <p:oleObj name="Equation" r:id="rId4" imgW="1955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352800"/>
                        <a:ext cx="37052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485" name="Object 4"/>
          <p:cNvGraphicFramePr>
            <a:graphicFrameLocks noChangeAspect="1"/>
          </p:cNvGraphicFramePr>
          <p:nvPr/>
        </p:nvGraphicFramePr>
        <p:xfrm>
          <a:off x="2590800" y="3810000"/>
          <a:ext cx="35814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0" name="Equation" r:id="rId6" imgW="1904760" imgH="342720" progId="Equation.3">
                  <p:embed/>
                </p:oleObj>
              </mc:Choice>
              <mc:Fallback>
                <p:oleObj name="Equation" r:id="rId6" imgW="19047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810000"/>
                        <a:ext cx="35814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486" name="Object 5"/>
          <p:cNvGraphicFramePr>
            <a:graphicFrameLocks noChangeAspect="1"/>
          </p:cNvGraphicFramePr>
          <p:nvPr/>
        </p:nvGraphicFramePr>
        <p:xfrm>
          <a:off x="914400" y="2590800"/>
          <a:ext cx="7391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1" name="Equation" r:id="rId8" imgW="3619440" imgH="431640" progId="Equation.3">
                  <p:embed/>
                </p:oleObj>
              </mc:Choice>
              <mc:Fallback>
                <p:oleObj name="Equation" r:id="rId8" imgW="3619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590800"/>
                        <a:ext cx="7391400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488" name="Text Box 8"/>
          <p:cNvSpPr txBox="1">
            <a:spLocks noChangeArrowheads="1"/>
          </p:cNvSpPr>
          <p:nvPr/>
        </p:nvSpPr>
        <p:spPr bwMode="auto">
          <a:xfrm>
            <a:off x="457200" y="4800600"/>
            <a:ext cx="8099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For edge segmentation only </a:t>
            </a:r>
            <a:r>
              <a:rPr lang="en-US" altLang="en-US" sz="2000" i="1"/>
              <a:t>U</a:t>
            </a:r>
            <a:r>
              <a:rPr lang="en-US" altLang="en-US" sz="2000"/>
              <a:t> is only initialized in the first and last row</a:t>
            </a:r>
          </a:p>
          <a:p>
            <a:r>
              <a:rPr lang="en-US" altLang="en-US" sz="2000"/>
              <a:t>First col: </a:t>
            </a:r>
            <a:r>
              <a:rPr lang="en-US" altLang="en-US" sz="2000" i="1"/>
              <a:t>U(l</a:t>
            </a:r>
            <a:r>
              <a:rPr lang="en-US" altLang="en-US" sz="2000" i="1" baseline="-25000"/>
              <a:t>p</a:t>
            </a:r>
            <a:r>
              <a:rPr lang="en-US" altLang="en-US" sz="2000" i="1"/>
              <a:t>=1) =D, U(l</a:t>
            </a:r>
            <a:r>
              <a:rPr lang="en-US" altLang="en-US" sz="2000" i="1" baseline="-25000"/>
              <a:t>p</a:t>
            </a:r>
            <a:r>
              <a:rPr lang="en-US" altLang="en-US" sz="2000" i="1"/>
              <a:t>=0) = 0</a:t>
            </a:r>
            <a:r>
              <a:rPr lang="en-US" altLang="en-US" sz="2000"/>
              <a:t>; Last col. </a:t>
            </a:r>
            <a:r>
              <a:rPr lang="en-US" altLang="en-US" sz="2000" i="1"/>
              <a:t>U(l</a:t>
            </a:r>
            <a:r>
              <a:rPr lang="en-US" altLang="en-US" sz="2000" i="1" baseline="-25000"/>
              <a:t>p</a:t>
            </a:r>
            <a:r>
              <a:rPr lang="en-US" altLang="en-US" sz="2000" i="1"/>
              <a:t>=0) =0, U(l</a:t>
            </a:r>
            <a:r>
              <a:rPr lang="en-US" altLang="en-US" sz="1800" i="1" baseline="-25000"/>
              <a:t>p</a:t>
            </a:r>
            <a:r>
              <a:rPr lang="en-US" altLang="en-US" sz="2000" i="1"/>
              <a:t>=1) =D</a:t>
            </a:r>
          </a:p>
        </p:txBody>
      </p:sp>
      <p:sp>
        <p:nvSpPr>
          <p:cNvPr id="276489" name="Text Box 9"/>
          <p:cNvSpPr txBox="1">
            <a:spLocks noChangeArrowheads="1"/>
          </p:cNvSpPr>
          <p:nvPr/>
        </p:nvSpPr>
        <p:spPr bwMode="auto">
          <a:xfrm>
            <a:off x="517525" y="56991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graphicFrame>
        <p:nvGraphicFramePr>
          <p:cNvPr id="276490" name="Object 10"/>
          <p:cNvGraphicFramePr>
            <a:graphicFrameLocks noChangeAspect="1"/>
          </p:cNvGraphicFramePr>
          <p:nvPr/>
        </p:nvGraphicFramePr>
        <p:xfrm>
          <a:off x="520700" y="5613400"/>
          <a:ext cx="1633538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2" name="Equation" r:id="rId10" imgW="812520" imgH="507960" progId="Equation.3">
                  <p:embed/>
                </p:oleObj>
              </mc:Choice>
              <mc:Fallback>
                <p:oleObj name="Equation" r:id="rId10" imgW="812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" y="5613400"/>
                        <a:ext cx="1633538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491" name="Text Box 11"/>
          <p:cNvSpPr txBox="1">
            <a:spLocks noChangeArrowheads="1"/>
          </p:cNvSpPr>
          <p:nvPr/>
        </p:nvSpPr>
        <p:spPr bwMode="auto">
          <a:xfrm>
            <a:off x="990600" y="5943600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76492" name="Text Box 12"/>
          <p:cNvSpPr txBox="1">
            <a:spLocks noChangeArrowheads="1"/>
          </p:cNvSpPr>
          <p:nvPr/>
        </p:nvSpPr>
        <p:spPr bwMode="auto">
          <a:xfrm>
            <a:off x="2193925" y="5699125"/>
            <a:ext cx="400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  if</a:t>
            </a:r>
          </a:p>
        </p:txBody>
      </p:sp>
      <p:graphicFrame>
        <p:nvGraphicFramePr>
          <p:cNvPr id="276493" name="Object 13"/>
          <p:cNvGraphicFramePr>
            <a:graphicFrameLocks noChangeAspect="1"/>
          </p:cNvGraphicFramePr>
          <p:nvPr/>
        </p:nvGraphicFramePr>
        <p:xfrm>
          <a:off x="2819400" y="5715000"/>
          <a:ext cx="1023938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3" name="Equation" r:id="rId12" imgW="507960" imgH="253800" progId="Equation.3">
                  <p:embed/>
                </p:oleObj>
              </mc:Choice>
              <mc:Fallback>
                <p:oleObj name="Equation" r:id="rId12" imgW="507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715000"/>
                        <a:ext cx="1023938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1932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 smtClean="0"/>
              <a:t>Multi-step algorithm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First segment using only edges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Second, the </a:t>
            </a:r>
            <a:r>
              <a:rPr lang="en-US" altLang="en-US" dirty="0"/>
              <a:t>segmentation results of previous step is used to generate color distributions for inside F</a:t>
            </a:r>
            <a:r>
              <a:rPr lang="en-US" altLang="en-US" baseline="-25000" dirty="0"/>
              <a:t>in</a:t>
            </a:r>
            <a:r>
              <a:rPr lang="en-US" altLang="en-US" dirty="0"/>
              <a:t>(.)and outside </a:t>
            </a:r>
            <a:r>
              <a:rPr lang="en-US" altLang="en-US" dirty="0" err="1"/>
              <a:t>F</a:t>
            </a:r>
            <a:r>
              <a:rPr lang="en-US" altLang="en-US" baseline="-25000" dirty="0" err="1"/>
              <a:t>out</a:t>
            </a:r>
            <a:r>
              <a:rPr lang="en-US" altLang="en-US" dirty="0" smtClean="0"/>
              <a:t>(.)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baseline="-25000" dirty="0"/>
          </a:p>
          <a:p>
            <a:pPr>
              <a:lnSpc>
                <a:spcPct val="90000"/>
              </a:lnSpc>
            </a:pPr>
            <a:r>
              <a:rPr lang="en-US" altLang="en-US" dirty="0"/>
              <a:t>Combine the edge information </a:t>
            </a:r>
            <a:r>
              <a:rPr lang="en-US" altLang="en-US" dirty="0" smtClean="0"/>
              <a:t>(binary terms) with </a:t>
            </a:r>
            <a:r>
              <a:rPr lang="en-US" altLang="en-US" dirty="0"/>
              <a:t>color </a:t>
            </a:r>
            <a:r>
              <a:rPr lang="en-US" altLang="en-US" dirty="0" smtClean="0"/>
              <a:t>distribution (unary terms)  </a:t>
            </a:r>
            <a:r>
              <a:rPr lang="en-US" altLang="en-US" dirty="0"/>
              <a:t>in a graph cut framework to segment inside from outside. </a:t>
            </a:r>
          </a:p>
        </p:txBody>
      </p:sp>
    </p:spTree>
    <p:extLst>
      <p:ext uri="{BB962C8B-B14F-4D97-AF65-F5344CB8AC3E}">
        <p14:creationId xmlns:p14="http://schemas.microsoft.com/office/powerpoint/2010/main" val="41148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Results using region+boundary</a:t>
            </a:r>
          </a:p>
        </p:txBody>
      </p:sp>
      <p:pic>
        <p:nvPicPr>
          <p:cNvPr id="280579" name="Content Placeholder 3" descr="bearBoundaryAfterGraphCut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33600"/>
            <a:ext cx="3540125" cy="2362200"/>
          </a:xfrm>
        </p:spPr>
      </p:pic>
      <p:pic>
        <p:nvPicPr>
          <p:cNvPr id="280580" name="Picture 4" descr="bearBounda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5544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1" name="TextBox 5"/>
          <p:cNvSpPr txBox="1">
            <a:spLocks noChangeArrowheads="1"/>
          </p:cNvSpPr>
          <p:nvPr/>
        </p:nvSpPr>
        <p:spPr bwMode="auto">
          <a:xfrm>
            <a:off x="1295400" y="4800600"/>
            <a:ext cx="175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Edge alone</a:t>
            </a:r>
          </a:p>
        </p:txBody>
      </p:sp>
      <p:sp>
        <p:nvSpPr>
          <p:cNvPr id="280582" name="TextBox 6"/>
          <p:cNvSpPr txBox="1">
            <a:spLocks noChangeArrowheads="1"/>
          </p:cNvSpPr>
          <p:nvPr/>
        </p:nvSpPr>
        <p:spPr bwMode="auto">
          <a:xfrm>
            <a:off x="5410200" y="4800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>
                <a:latin typeface="Calibri" pitchFamily="34" charset="0"/>
              </a:rPr>
              <a:t>Edge + color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2774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d(x_i, \mu_i, \Sigma_i) = (x_i -\mu_i)^T\Sigma_k^{-1} (x_i - \mu_i)$&#10;&#10;&#10;&#10;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{\displaystyle \arg\min_{\mathbf{y}_{i}}-\sum_{i,j}K(\mathbf{y}_{i}-\mathbf{x}_{j})}&#10;\end{equation*}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{\displaystyle \arg\min_{[\mathbf{x}_{i},\mathbf{S}_{i}]}}$ vs&#10;${\displaystyle \arg\min_{\mathbf{S}_{i}}}$&#10;\end{document}"/>
  <p:tag name="IGUANATEXSIZE" val="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[\mathbf{x}_{j}^{0},\mathbf{S}_{j}^{0}]$ vs $[\mathbf{x}_{j},\mathbf{S}_{j}]$&#10;\end{document}"/>
  <p:tag name="IGUANATEXSIZE" val="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MInt(R_1, R_2) = \min (Int(R_1) + \frac{K}{| R_1 |}, Int (R_2) \frac{K}{| R_2 |})&#10;$&#10;&#10;\end{document}"/>
  <p:tag name="IGUANATEXSIZE" val="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 aff(x,y) = e^{-\frac{\|x - y\|^2}{2 {\sigma_d}^2}}$&#10;&#10;&#10;&#10;&#10;\end{document}"/>
  <p:tag name="IGUANATEXSIZE" val="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cut(A,B) = \sum_{p \in A, q \in B} c_{p,q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 NCut(A,B) = \frac{cut(A,B)}{assoc(A.V)} + \frac{cut(A,B)}{assoc(B,V)}$&#10;&#10;&#10;&#10;&#10;\end{document}"/>
  <p:tag name="IGUANATEXSIZE" val="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Eigenvector problem $A a_n = \lambda a_n$&#10;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Maximize $a_n^T A a_n$ subject to $a_n^T  a_n = 1.$ &#10;\end{document}"/>
  <p:tag name="IGUANATEXSIZE" val="2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Lagrangian  $a_n^T A a_n + \lambda(a_n^T a_n - 1)$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p(x|{\pi_k, \mu_k, \Sigma_k}) = \sum_k \pi_k \mathcal{N}(x|\mu_k, \Sigma_k)$&#10;\end{document}"/>
  <p:tag name="IGUANATEXSIZE" val="2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Dii= \sum_j Aij$&#10;\end{document}"/>
  <p:tag name="IGUANATEXSIZE" val="2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Minimize $\frac{y^T (D-A) y}{y^T D y}$&#10;\end{document}"/>
  <p:tag name="IGUANATEXSIZE" val="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 $(D-A) y = \lambda D y$\end{document}"/>
  <p:tag name="IGUANATEXSIZE" val="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narray*}&#10;% \nonumber to remove numbering (before each equation)&#10;  E(f) &amp;=&amp; E_{data}(f) + E_{smooth} (f) \\&#10;  E(f) &amp;=&amp; \sum_{p \in \emph{P}} D_p(f_p) + \sum_{\{p,q\} \in \emph{N}} V_{p,q} (f_p, f_q)&#10;\end{eqnarray*}&#10;\end{document}"/>
  <p:tag name="IGUANATEXSIZE" val="2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P(f| O) = \frac{P(O|f) \cdot P(f)}{P(O)}$&#10;\end{document}"/>
  <p:tag name="IGUANATEXSIZE" val="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-\log P(f| O) = -\log {P(O|f) - \log P(f)}+C $ &#10;\end{document}"/>
  <p:tag name="IGUANATEXSIZE" val="2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E(f;O) = E_d(f; O) + E_p(f)$ &#10;\end{document}"/>
  <p:tag name="IGUANATEXSIZE" val="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narray*}&#10;% \nonumber to remove numbering (before each equation)&#10;  E_p(f) &amp;=&amp; \sum_{\{p,q\} \in \emph{N}} V_{p,q} (f_p, f_q)&#10;\end{eqnarray*}&#10;\end{document}"/>
  <p:tag name="IGUANATEXSIZE" val="2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narray*}&#10;% \nonumber to remove numbering (before each equation)&#10;  P(f) &amp;=&amp; e^{-\sum_{\{p,q\} \in \emph{N}} V_{p,q} (f_p, f_q)}\end{eqnarray*}&#10;\end{document}"/>
  <p:tag name="IGUANATEXSIZE" val="2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narray*}&#10;% \nonumber to remove numbering (before each equation)&#10;    E(f) &amp;=&amp; \sum_{p \in \emph{P}} D_p(f_p) + \sum_{\{p,q\} \in \emph{N}} V_{p,q} (f_p, f_q)&#10;\end{eqnarray*}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$&#10;Z_i = \sum_{l=1}^{K}{\pi_l \mathcal{N}(x|\mu_l, \Sigma_l)}&#10;$$&#10;\end{document}"/>
  <p:tag name="IGUANATEXSIZE" val="2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w(p,q) = e^{-\frac{\|I(p) - I(q)\|^2}{\sigma^2}}$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&#10;f(x) = \frac{1}{n}\sum_j K(x - x_j) = \frac{1}{n}\sum_j k (\frac{\| x - x_j \|}{h^2})$&#10;&#10;&#10;&#10;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K(\mathbf{x})=k(||\mathbf{x}||^{2})&#10;\end{equation*}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narray}\label{X.two}&#10;    \nabla f(x)&amp;                 = &amp; \sum_j (x - x_j) K' (x - x_j) \nonumber&#10;  \end{eqnarray}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    \hat x = \frac{\sum_j x_j K'(x-x_j) }{\sum_j K'(x-x_j).}&#10;\end{equation*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m(x) = \hat x - x = \frac{\sum_j x_j K'(x-x_j) }{\sum_j K'(x-x_j)} -x&#10;= -\frac{\nabla f(x)}{ \sum_j K'(x-x_j)}&#10;\end{equation*}&#10;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begin{equation*}&#10;y ^{t+1} = y^{t} + m(y^{t}) = \frac{\sum_j x_j K'(y^t-x_j) }{\sum_j K'(y^{t}-x_j)}&#10;\end{equation*}&#10;&#10;&#10;\end{document}"/>
  <p:tag name="IGUANATEXSIZE" val="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6439</TotalTime>
  <Words>3806</Words>
  <Application>Microsoft Office PowerPoint</Application>
  <PresentationFormat>On-screen Show (4:3)</PresentationFormat>
  <Paragraphs>692</Paragraphs>
  <Slides>111</Slides>
  <Notes>27</Notes>
  <HiddenSlides>2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4" baseType="lpstr">
      <vt:lpstr>Office Theme</vt:lpstr>
      <vt:lpstr>Custom Design</vt:lpstr>
      <vt:lpstr>Equation</vt:lpstr>
      <vt:lpstr>Image Segmentation</vt:lpstr>
      <vt:lpstr>PowerPoint Presentation</vt:lpstr>
      <vt:lpstr>What is segmentation</vt:lpstr>
      <vt:lpstr>PowerPoint Presentation</vt:lpstr>
      <vt:lpstr>PowerPoint Presentation</vt:lpstr>
      <vt:lpstr>Consequence: Groupings by Invisible Completions</vt:lpstr>
      <vt:lpstr>Consequence: Groupings by Invisible Completions</vt:lpstr>
      <vt:lpstr>PowerPoint Presentation</vt:lpstr>
      <vt:lpstr>What do you see?</vt:lpstr>
      <vt:lpstr>Segmentation for Robotics</vt:lpstr>
      <vt:lpstr>Human tracking from Kinect</vt:lpstr>
      <vt:lpstr>Hand segmentation from motion and color</vt:lpstr>
      <vt:lpstr>A set of techniques </vt:lpstr>
      <vt:lpstr>Clustering</vt:lpstr>
      <vt:lpstr>Split and Merge</vt:lpstr>
      <vt:lpstr>Simple clustering algorithms</vt:lpstr>
      <vt:lpstr>Issues</vt:lpstr>
      <vt:lpstr>PowerPoint Presentation</vt:lpstr>
      <vt:lpstr>Watershed Algorithm</vt:lpstr>
      <vt:lpstr>PowerPoint Presentation</vt:lpstr>
      <vt:lpstr>PowerPoint Presentation</vt:lpstr>
      <vt:lpstr>Using super-pixel segmentations</vt:lpstr>
      <vt:lpstr>K-means clustering</vt:lpstr>
      <vt:lpstr> K-means Algorithm </vt:lpstr>
      <vt:lpstr>K-means clustering</vt:lpstr>
      <vt:lpstr>K means continued </vt:lpstr>
      <vt:lpstr>Image Segmentation by K-Means</vt:lpstr>
      <vt:lpstr>PowerPoint Presentation</vt:lpstr>
      <vt:lpstr>Refinement</vt:lpstr>
      <vt:lpstr>E M algorithm</vt:lpstr>
      <vt:lpstr>PowerPoint Presentation</vt:lpstr>
      <vt:lpstr>Mean Shift </vt:lpstr>
      <vt:lpstr>Intuitive Description</vt:lpstr>
      <vt:lpstr>Intuitive Description</vt:lpstr>
      <vt:lpstr>Intuitive Description</vt:lpstr>
      <vt:lpstr>Intuitive Description</vt:lpstr>
      <vt:lpstr>Intuitive Description</vt:lpstr>
      <vt:lpstr>Intuitive Description</vt:lpstr>
      <vt:lpstr>Kernel density estimation (Parzen window technique)</vt:lpstr>
      <vt:lpstr>Kernel Density Estimation Various Kernels</vt:lpstr>
      <vt:lpstr>Theory</vt:lpstr>
      <vt:lpstr>Clustering</vt:lpstr>
      <vt:lpstr>Clustering Real Example</vt:lpstr>
      <vt:lpstr>Clustering Real Example</vt:lpstr>
      <vt:lpstr>Discontinuity Preserving Smoothing</vt:lpstr>
      <vt:lpstr>Discontinuity Preserving Smoothing Example</vt:lpstr>
      <vt:lpstr>Discontinuity Preserving Smoothing Example</vt:lpstr>
      <vt:lpstr>Mean shift as global optimization</vt:lpstr>
      <vt:lpstr>PowerPoint Presentation</vt:lpstr>
      <vt:lpstr>PowerPoint Presentation</vt:lpstr>
      <vt:lpstr>Images as graphs</vt:lpstr>
      <vt:lpstr>Graph based segmentation Merging technique (Felzenszwalb and Huttenlocher, 2004) </vt:lpstr>
      <vt:lpstr>PowerPoint Presentation</vt:lpstr>
      <vt:lpstr>Algorithm</vt:lpstr>
      <vt:lpstr>Parameters</vt:lpstr>
      <vt:lpstr>PowerPoint Presentation</vt:lpstr>
      <vt:lpstr>Increasing σ</vt:lpstr>
      <vt:lpstr>Grain</vt:lpstr>
      <vt:lpstr>Increasing Threshold</vt:lpstr>
      <vt:lpstr>Grain</vt:lpstr>
      <vt:lpstr>Increasing ‘min’ value</vt:lpstr>
      <vt:lpstr>Grain</vt:lpstr>
      <vt:lpstr>Segmentation as Graph Partitioning</vt:lpstr>
      <vt:lpstr>PowerPoint Presentation</vt:lpstr>
      <vt:lpstr>Similarity matrix</vt:lpstr>
      <vt:lpstr>Segmentation by Graph Cuts</vt:lpstr>
      <vt:lpstr>Cuts in a graph</vt:lpstr>
      <vt:lpstr>But min cut is not always the best cut...</vt:lpstr>
      <vt:lpstr>Cuts in a graph</vt:lpstr>
      <vt:lpstr>Idea: Linear algebra solution</vt:lpstr>
      <vt:lpstr>Modified minimization</vt:lpstr>
      <vt:lpstr>Recursive normalized cuts (with modified criterion for normalized cut)</vt:lpstr>
      <vt:lpstr>Normalized cuts results</vt:lpstr>
      <vt:lpstr>Normalized cuts: Pros and con</vt:lpstr>
      <vt:lpstr>Segmentation as Energy minimization</vt:lpstr>
      <vt:lpstr>Markov Random Field formulation</vt:lpstr>
      <vt:lpstr>Markov Random Fields</vt:lpstr>
      <vt:lpstr>Graph Cuts for Segmentation </vt:lpstr>
      <vt:lpstr>Solving MRFs with graph cuts</vt:lpstr>
      <vt:lpstr>Solving MRFs with graph cuts</vt:lpstr>
      <vt:lpstr>Terms</vt:lpstr>
      <vt:lpstr>Terms</vt:lpstr>
      <vt:lpstr>Results</vt:lpstr>
      <vt:lpstr>Grabcut</vt:lpstr>
      <vt:lpstr>PowerPoint Presentation</vt:lpstr>
      <vt:lpstr>Interactive segmentation</vt:lpstr>
      <vt:lpstr>Using graph cuts for recognition</vt:lpstr>
      <vt:lpstr>Limits of graph cuts</vt:lpstr>
      <vt:lpstr>Graph cuts: Pros and Cons</vt:lpstr>
      <vt:lpstr>PowerPoint Presentation</vt:lpstr>
      <vt:lpstr>Segment what you look at</vt:lpstr>
      <vt:lpstr>Segment what we look at</vt:lpstr>
      <vt:lpstr>PowerPoint Presentation</vt:lpstr>
      <vt:lpstr>Solution: polarspace</vt:lpstr>
      <vt:lpstr>Fixation-based Algorithm</vt:lpstr>
      <vt:lpstr>Graph Cut formulation</vt:lpstr>
      <vt:lpstr>Graph Cut formulation</vt:lpstr>
      <vt:lpstr>Multi-step algorithm</vt:lpstr>
      <vt:lpstr>Results using region+boundary</vt:lpstr>
      <vt:lpstr>Edges and color only</vt:lpstr>
      <vt:lpstr>Combining Cues</vt:lpstr>
      <vt:lpstr>Combining Cues</vt:lpstr>
      <vt:lpstr>Combining Cues</vt:lpstr>
      <vt:lpstr>PowerPoint Presentation</vt:lpstr>
      <vt:lpstr>PowerPoint Presentation</vt:lpstr>
      <vt:lpstr>PowerPoint Presentation</vt:lpstr>
      <vt:lpstr>PowerPoint Presentation</vt:lpstr>
      <vt:lpstr>Weighting</vt:lpstr>
      <vt:lpstr>Weighting</vt:lpstr>
      <vt:lpstr>Segmentation with shadow removal</vt:lpstr>
      <vt:lpstr>Resources on graphcut</vt:lpstr>
    </vt:vector>
  </TitlesOfParts>
  <Company>UMIACS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Segmentation</dc:title>
  <dc:creator>fer</dc:creator>
  <cp:lastModifiedBy>fer</cp:lastModifiedBy>
  <cp:revision>157</cp:revision>
  <dcterms:created xsi:type="dcterms:W3CDTF">2014-01-05T21:24:23Z</dcterms:created>
  <dcterms:modified xsi:type="dcterms:W3CDTF">2018-04-10T16:16:52Z</dcterms:modified>
</cp:coreProperties>
</file>